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  <p:sldMasterId id="2147483689" r:id="rId3"/>
    <p:sldMasterId id="2147483719" r:id="rId4"/>
    <p:sldMasterId id="2147483733" r:id="rId5"/>
    <p:sldMasterId id="2147483794" r:id="rId6"/>
  </p:sldMasterIdLst>
  <p:notesMasterIdLst>
    <p:notesMasterId r:id="rId42"/>
  </p:notesMasterIdLst>
  <p:handoutMasterIdLst>
    <p:handoutMasterId r:id="rId43"/>
  </p:handoutMasterIdLst>
  <p:sldIdLst>
    <p:sldId id="424" r:id="rId7"/>
    <p:sldId id="427" r:id="rId8"/>
    <p:sldId id="644" r:id="rId9"/>
    <p:sldId id="589" r:id="rId10"/>
    <p:sldId id="639" r:id="rId11"/>
    <p:sldId id="428" r:id="rId12"/>
    <p:sldId id="641" r:id="rId13"/>
    <p:sldId id="599" r:id="rId14"/>
    <p:sldId id="638" r:id="rId15"/>
    <p:sldId id="640" r:id="rId16"/>
    <p:sldId id="642" r:id="rId17"/>
    <p:sldId id="643" r:id="rId18"/>
    <p:sldId id="600" r:id="rId19"/>
    <p:sldId id="628" r:id="rId20"/>
    <p:sldId id="629" r:id="rId21"/>
    <p:sldId id="630" r:id="rId22"/>
    <p:sldId id="647" r:id="rId23"/>
    <p:sldId id="632" r:id="rId24"/>
    <p:sldId id="646" r:id="rId25"/>
    <p:sldId id="633" r:id="rId26"/>
    <p:sldId id="634" r:id="rId27"/>
    <p:sldId id="635" r:id="rId28"/>
    <p:sldId id="648" r:id="rId29"/>
    <p:sldId id="619" r:id="rId30"/>
    <p:sldId id="605" r:id="rId31"/>
    <p:sldId id="608" r:id="rId32"/>
    <p:sldId id="609" r:id="rId33"/>
    <p:sldId id="610" r:id="rId34"/>
    <p:sldId id="611" r:id="rId35"/>
    <p:sldId id="612" r:id="rId36"/>
    <p:sldId id="621" r:id="rId37"/>
    <p:sldId id="613" r:id="rId38"/>
    <p:sldId id="614" r:id="rId39"/>
    <p:sldId id="616" r:id="rId40"/>
    <p:sldId id="645" r:id="rId41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CC"/>
    <a:srgbClr val="2F4C65"/>
    <a:srgbClr val="8091A0"/>
    <a:srgbClr val="A5C0ED"/>
    <a:srgbClr val="EAEAEA"/>
    <a:srgbClr val="FF00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33" autoAdjust="0"/>
  </p:normalViewPr>
  <p:slideViewPr>
    <p:cSldViewPr showGuides="1">
      <p:cViewPr varScale="1">
        <p:scale>
          <a:sx n="117" d="100"/>
          <a:sy n="117" d="100"/>
        </p:scale>
        <p:origin x="-1469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3235" y="-72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8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00FC7-5A74-4C0F-862D-E568D1931081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3575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9C280-3823-495F-9FA5-29FEB3DA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5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5544615"/>
          </a:xfrm>
        </p:spPr>
        <p:txBody>
          <a:bodyPr/>
          <a:lstStyle>
            <a:lvl1pPr>
              <a:defRPr sz="22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2" y="6635750"/>
            <a:ext cx="595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77786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6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8"/>
            <a:ext cx="8229600" cy="5280819"/>
          </a:xfrm>
        </p:spPr>
        <p:txBody>
          <a:bodyPr>
            <a:normAutofit/>
          </a:bodyPr>
          <a:lstStyle>
            <a:lvl1pPr marL="342000" indent="-342000">
              <a:spcBef>
                <a:spcPts val="24"/>
              </a:spcBef>
              <a:defRPr sz="1800"/>
            </a:lvl1pPr>
            <a:lvl2pPr marL="541338" indent="-169863">
              <a:defRPr sz="1400"/>
            </a:lvl2pPr>
            <a:lvl3pPr marL="896938" indent="-160338">
              <a:defRPr sz="1200"/>
            </a:lvl3pPr>
            <a:lvl4pPr marL="1168400" indent="-152400">
              <a:defRPr sz="1200"/>
            </a:lvl4pPr>
            <a:lvl5pPr marL="1525588" indent="-144463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0851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719138" indent="-228600">
              <a:defRPr sz="1200"/>
            </a:lvl3pPr>
            <a:lvl4pPr marL="1074738" indent="-228600">
              <a:defRPr sz="1200"/>
            </a:lvl4pPr>
            <a:lvl5pPr marL="1346200" indent="-228600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000" y="981074"/>
            <a:ext cx="7776000" cy="4320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4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9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왼쪽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spcBef>
                <a:spcPts val="12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100"/>
            </a:lvl4pPr>
            <a:lvl5pPr marL="982663" indent="-228600"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마스터 텍스트 스타일을 편집합니다</a:t>
            </a:r>
          </a:p>
          <a:p>
            <a:pPr marL="342900" lvl="1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둘째 수준</a:t>
            </a:r>
          </a:p>
          <a:p>
            <a:pPr marL="342900" lvl="2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셋째 수준</a:t>
            </a:r>
          </a:p>
          <a:p>
            <a:pPr marL="342900" lvl="3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넷째 수준</a:t>
            </a:r>
          </a:p>
          <a:p>
            <a:pPr marL="342900" lvl="4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주제+왼쪽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6792"/>
            <a:ext cx="4038600" cy="4824536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800" baseline="0">
                <a:latin typeface="+mn-lt"/>
                <a:ea typeface="+mn-ea"/>
              </a:defRPr>
            </a:lvl1pPr>
            <a:lvl2pPr marL="449263" indent="-169863">
              <a:defRPr sz="1200" baseline="0">
                <a:latin typeface="+mn-lt"/>
                <a:ea typeface="+mn-ea"/>
              </a:defRPr>
            </a:lvl2pPr>
            <a:lvl3pPr marL="627063" indent="-136525">
              <a:defRPr sz="1200" baseline="0">
                <a:latin typeface="+mn-lt"/>
                <a:ea typeface="+mn-ea"/>
              </a:defRPr>
            </a:lvl3pPr>
            <a:lvl4pPr marL="804863" indent="-136525">
              <a:defRPr sz="1100" baseline="0">
                <a:latin typeface="+mn-lt"/>
                <a:ea typeface="+mn-ea"/>
              </a:defRPr>
            </a:lvl4pPr>
            <a:lvl5pPr marL="982663" indent="-228600">
              <a:defRPr sz="1100" baseline="0">
                <a:latin typeface="+mn-lt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226" y="873779"/>
            <a:ext cx="7775575" cy="5035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4170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200"/>
            </a:lvl4pPr>
            <a:lvl5pPr marL="982663" indent="-2286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6"/>
            <a:ext cx="4038600" cy="5247852"/>
          </a:xfrm>
        </p:spPr>
        <p:txBody>
          <a:bodyPr>
            <a:normAutofit/>
          </a:bodyPr>
          <a:lstStyle>
            <a:lvl1pPr>
              <a:defRPr sz="1800"/>
            </a:lvl1pPr>
            <a:lvl2pPr marL="565150" indent="-285750">
              <a:defRPr lang="ko-KR" altLang="en-US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2pPr>
            <a:lvl3pPr marL="6619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3pPr>
            <a:lvl4pPr marL="8397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4pPr>
            <a:lvl5pPr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8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8517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611190" y="980728"/>
            <a:ext cx="7777162" cy="4318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0388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2" y="6635750"/>
            <a:ext cx="595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9" y="6554716"/>
            <a:ext cx="336774" cy="3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506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11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목차 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87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962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23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909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56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대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"/>
          <p:cNvSpPr/>
          <p:nvPr/>
        </p:nvSpPr>
        <p:spPr>
          <a:xfrm>
            <a:off x="-36512" y="2133632"/>
            <a:ext cx="9144000" cy="208756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>
              <a:solidFill>
                <a:srgbClr val="4663A4"/>
              </a:solidFill>
            </a:endParaRPr>
          </a:p>
        </p:txBody>
      </p:sp>
      <p:sp>
        <p:nvSpPr>
          <p:cNvPr id="5" name="직사각형 11"/>
          <p:cNvSpPr/>
          <p:nvPr/>
        </p:nvSpPr>
        <p:spPr>
          <a:xfrm>
            <a:off x="15" y="31"/>
            <a:ext cx="9144001" cy="2295525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50000"/>
                </a:schemeClr>
              </a:gs>
              <a:gs pos="39999">
                <a:schemeClr val="bg1">
                  <a:lumMod val="85000"/>
                  <a:alpha val="50000"/>
                </a:schemeClr>
              </a:gs>
              <a:gs pos="7000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/>
          </a:p>
        </p:txBody>
      </p:sp>
      <p:sp>
        <p:nvSpPr>
          <p:cNvPr id="6" name="직사각형 12"/>
          <p:cNvSpPr/>
          <p:nvPr/>
        </p:nvSpPr>
        <p:spPr>
          <a:xfrm>
            <a:off x="0" y="1052513"/>
            <a:ext cx="9144000" cy="122396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85800" y="784753"/>
            <a:ext cx="7772400" cy="1470025"/>
          </a:xfrm>
          <a:effectLst/>
        </p:spPr>
        <p:txBody>
          <a:bodyPr/>
          <a:lstStyle>
            <a:lvl1pPr algn="ctr">
              <a:defRPr b="0" i="0">
                <a:effectLst>
                  <a:reflection blurRad="25400" stA="32000" endPos="38000" dist="1016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371600" y="2540496"/>
            <a:ext cx="6400800" cy="17526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 lang="ko-KR" altLang="en-US" sz="2215" b="0" i="0" kern="1200" cap="none" spc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419872" y="3772338"/>
            <a:ext cx="21336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pic>
        <p:nvPicPr>
          <p:cNvPr id="10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6237342"/>
            <a:ext cx="1207837" cy="3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16643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03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03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533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81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91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74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072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329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542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8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공백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356009" y="2157444"/>
            <a:ext cx="4448654" cy="111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6646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9B8BCEC-952A-4805-8B7B-F0B05516EF7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9669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131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10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2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935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815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335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79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3723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630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0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9"/>
          <p:cNvSpPr/>
          <p:nvPr userDrawn="1"/>
        </p:nvSpPr>
        <p:spPr>
          <a:xfrm>
            <a:off x="0" y="2420900"/>
            <a:ext cx="9144000" cy="41234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2" name="직사각형 9"/>
          <p:cNvSpPr/>
          <p:nvPr userDrawn="1"/>
        </p:nvSpPr>
        <p:spPr>
          <a:xfrm>
            <a:off x="0" y="232772"/>
            <a:ext cx="9144000" cy="11416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1357024" y="616399"/>
            <a:ext cx="6203257" cy="528637"/>
          </a:xfrm>
        </p:spPr>
        <p:txBody>
          <a:bodyPr>
            <a:noAutofit/>
          </a:bodyPr>
          <a:lstStyle/>
          <a:p>
            <a:pPr algn="ctr"/>
            <a:endParaRPr lang="ko-KR" altLang="en-US" sz="40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287256" y="2718784"/>
            <a:ext cx="6059016" cy="2812004"/>
          </a:xfrm>
        </p:spPr>
        <p:txBody>
          <a:bodyPr>
            <a:noAutofit/>
          </a:bodyPr>
          <a:lstStyle/>
          <a:p>
            <a:pPr marL="161925" indent="0">
              <a:spcBef>
                <a:spcPts val="400"/>
              </a:spcBef>
              <a:buNone/>
            </a:pPr>
            <a:endParaRPr lang="en-US" altLang="ko-KR" sz="3200" dirty="0"/>
          </a:p>
          <a:p>
            <a:pPr marL="161925" indent="0">
              <a:spcBef>
                <a:spcPts val="400"/>
              </a:spcBef>
              <a:buNone/>
            </a:pPr>
            <a:endParaRPr lang="en-US" sz="3200" dirty="0"/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2" y="6635750"/>
            <a:ext cx="595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2717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59" y="52645"/>
            <a:ext cx="8229600" cy="634082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6"/>
            <a:ext cx="8229600" cy="5280819"/>
          </a:xfrm>
        </p:spPr>
        <p:txBody>
          <a:bodyPr>
            <a:normAutofit/>
          </a:bodyPr>
          <a:lstStyle>
            <a:lvl1pPr marL="177800" indent="-177800">
              <a:spcBef>
                <a:spcPts val="600"/>
              </a:spcBef>
              <a:defRPr sz="1800"/>
            </a:lvl1pPr>
            <a:lvl2pPr marL="541338" indent="-169863">
              <a:defRPr sz="1400"/>
            </a:lvl2pPr>
            <a:lvl3pPr marL="896938" indent="-160338">
              <a:defRPr sz="1200"/>
            </a:lvl3pPr>
            <a:lvl4pPr marL="1168400" indent="-152400">
              <a:defRPr sz="1200"/>
            </a:lvl4pPr>
            <a:lvl5pPr marL="1525588" indent="-144463">
              <a:defRPr sz="12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8460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0851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719138" indent="-228600">
              <a:defRPr sz="1200"/>
            </a:lvl3pPr>
            <a:lvl4pPr marL="1074738" indent="-228600">
              <a:defRPr sz="1200"/>
            </a:lvl4pPr>
            <a:lvl5pPr marL="1346200" indent="-228600">
              <a:defRPr sz="12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000" y="981074"/>
            <a:ext cx="7776000" cy="4320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1912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0899E732-CF26-454E-AA01-6C761E4DC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3274" y="1628775"/>
            <a:ext cx="7510096" cy="4176713"/>
          </a:xfrm>
        </p:spPr>
        <p:txBody>
          <a:bodyPr/>
          <a:lstStyle>
            <a:lvl1pPr marL="360363" indent="-360363">
              <a:buFont typeface="+mj-lt"/>
              <a:buAutoNum type="arabicPeriod"/>
              <a:defRPr sz="3000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E923A02D-C92E-494E-979E-4BFCFC4E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249"/>
            <a:ext cx="9144000" cy="634082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3857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904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왼쪽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spcBef>
                <a:spcPts val="12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49263" indent="-169863">
              <a:defRPr sz="1400">
                <a:latin typeface="+mn-ea"/>
                <a:ea typeface="+mn-ea"/>
              </a:defRPr>
            </a:lvl2pPr>
            <a:lvl3pPr marL="627063" indent="-136525">
              <a:defRPr sz="1200">
                <a:latin typeface="+mn-ea"/>
                <a:ea typeface="+mn-ea"/>
              </a:defRPr>
            </a:lvl3pPr>
            <a:lvl4pPr marL="804863" indent="-136525">
              <a:defRPr sz="1100">
                <a:latin typeface="+mn-ea"/>
                <a:ea typeface="+mn-ea"/>
              </a:defRPr>
            </a:lvl4pPr>
            <a:lvl5pPr marL="982663" indent="-228600">
              <a:defRPr sz="11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342900" lvl="1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342900" lvl="2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342900" lvl="3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342900" lvl="4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062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주제+왼쪽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6792"/>
            <a:ext cx="4038600" cy="4824536"/>
          </a:xfrm>
        </p:spPr>
        <p:txBody>
          <a:bodyPr>
            <a:normAutofit/>
          </a:bodyPr>
          <a:lstStyle>
            <a:lvl1pPr marL="342900" indent="-342900">
              <a:spcBef>
                <a:spcPts val="6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49263" indent="-169863">
              <a:defRPr sz="1200" baseline="0">
                <a:latin typeface="+mn-lt"/>
                <a:ea typeface="+mn-ea"/>
              </a:defRPr>
            </a:lvl2pPr>
            <a:lvl3pPr marL="627063" indent="-136525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804863" indent="-136525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982663" indent="-228600"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7800" lvl="0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177800" lvl="1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177800" lvl="2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177800" lvl="3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177800" lvl="4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213" y="873747"/>
            <a:ext cx="7775575" cy="5035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923155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177800" indent="-177800">
              <a:defRPr sz="1800"/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200"/>
            </a:lvl4pPr>
            <a:lvl5pPr marL="896938" indent="-142875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565150" indent="-285750">
              <a:defRPr lang="ko-KR" altLang="en-US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6619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8397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925513" indent="-171450"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7800" lvl="0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177800" lvl="1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177800" lvl="2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177800" lvl="3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177800" lvl="4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42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225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461620" y="116632"/>
            <a:ext cx="8225180" cy="23001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5337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611188" y="980728"/>
            <a:ext cx="7777162" cy="4318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3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48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7861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143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914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25658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227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457200" y="1844824"/>
            <a:ext cx="8229600" cy="428134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359467"/>
            <a:ext cx="8229600" cy="11973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pPr algn="l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3721100" y="6524104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05494295-6A3E-461B-96D7-532301755BF8}" type="datetime1">
              <a:rPr lang="ko-KR" altLang="en-US" smtClean="0">
                <a:solidFill>
                  <a:prstClr val="black"/>
                </a:solidFill>
              </a:rPr>
              <a:pPr latinLnBrk="0"/>
              <a:t>2020-09-11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525345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r>
              <a:rPr lang="en-US" altLang="ko-KR">
                <a:solidFill>
                  <a:prstClr val="black"/>
                </a:solidFill>
              </a:rPr>
              <a:t>/49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95536" y="6525345"/>
            <a:ext cx="2895600" cy="196131"/>
          </a:xfrm>
          <a:prstGeom prst="rect">
            <a:avLst/>
          </a:prstGeom>
        </p:spPr>
        <p:txBody>
          <a:bodyPr/>
          <a:lstStyle/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7439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3721100" y="6524104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5D06A290-EADE-4A52-9703-69E62F0FF4B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2020-09-11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5536" y="6525345"/>
            <a:ext cx="2895600" cy="196131"/>
          </a:xfrm>
          <a:prstGeom prst="rect">
            <a:avLst/>
          </a:prstGeom>
        </p:spPr>
        <p:txBody>
          <a:bodyPr/>
          <a:lstStyle/>
          <a:p>
            <a:pPr latinLnBrk="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525345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8EE6CEBD-AC29-46A0-88C9-3669E7F16E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0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9364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blipFill dpi="0" rotWithShape="1">
          <a:blip r:embed="rId2">
            <a:alphaModFix amt="8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34" y="6239934"/>
            <a:ext cx="712138" cy="214108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sp>
        <p:nvSpPr>
          <p:cNvPr id="9" name="직사각형 8"/>
          <p:cNvSpPr/>
          <p:nvPr userDrawn="1"/>
        </p:nvSpPr>
        <p:spPr>
          <a:xfrm>
            <a:off x="0" y="2132861"/>
            <a:ext cx="9144000" cy="146547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00811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63781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244" y="1544669"/>
            <a:ext cx="6581470" cy="1362075"/>
          </a:xfrm>
        </p:spPr>
        <p:txBody>
          <a:bodyPr anchor="b"/>
          <a:lstStyle>
            <a:lvl1pPr algn="r">
              <a:defRPr sz="4000" b="1" cap="none" baseline="0">
                <a:ln w="9000" cmpd="sng">
                  <a:solidFill>
                    <a:srgbClr val="FF6600"/>
                  </a:solidFill>
                  <a:prstDash val="solid"/>
                </a:ln>
                <a:solidFill>
                  <a:srgbClr val="FF660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3244" y="2906713"/>
            <a:ext cx="658147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7569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/>
                </a:solidFill>
              </a:rPr>
              <a:t>/49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2132891"/>
            <a:ext cx="9144000" cy="146547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6600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8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47714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pPr algn="l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atinLnBrk="1"/>
            <a:fld id="{8EE6CEBD-AC29-46A0-88C9-3669E7F16E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1"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atinLnBrk="1"/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8"/>
          <p:cNvSpPr/>
          <p:nvPr userDrawn="1"/>
        </p:nvSpPr>
        <p:spPr>
          <a:xfrm>
            <a:off x="1588" y="57669"/>
            <a:ext cx="9144000" cy="6388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2"/>
            <a:ext cx="8229600" cy="52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문자열 유형을 편집하려면 누르십시오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 err="1"/>
              <a:t>세째</a:t>
            </a:r>
            <a:r>
              <a:rPr lang="ko-KR" altLang="en-US" dirty="0"/>
              <a:t> 수준</a:t>
            </a:r>
          </a:p>
          <a:p>
            <a:pPr lvl="3"/>
            <a:r>
              <a:rPr lang="ko-KR" altLang="en-US" dirty="0" err="1"/>
              <a:t>네째</a:t>
            </a:r>
            <a:r>
              <a:rPr lang="ko-KR" altLang="en-US" dirty="0"/>
              <a:t> 수준</a:t>
            </a:r>
          </a:p>
          <a:p>
            <a:pPr lvl="4"/>
            <a:r>
              <a:rPr lang="ko-KR" altLang="en-US" dirty="0"/>
              <a:t>다섯째 수준</a:t>
            </a:r>
          </a:p>
          <a:p>
            <a:pPr lvl="4"/>
            <a:endParaRPr lang="en-US" altLang="ko-KR" dirty="0"/>
          </a:p>
        </p:txBody>
      </p:sp>
      <p:sp>
        <p:nvSpPr>
          <p:cNvPr id="1065" name="Text Box 41"/>
          <p:cNvSpPr txBox="1">
            <a:spLocks noChangeArrowheads="1"/>
          </p:cNvSpPr>
          <p:nvPr/>
        </p:nvSpPr>
        <p:spPr bwMode="auto">
          <a:xfrm>
            <a:off x="2057400" y="5638831"/>
            <a:ext cx="54864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endParaRPr kumimoji="1" lang="ko-KR" altLang="ko-KR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71" name="Rectangle 4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6634"/>
            <a:ext cx="82296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0" name="Text Box 104"/>
          <p:cNvSpPr txBox="1">
            <a:spLocks noChangeArrowheads="1"/>
          </p:cNvSpPr>
          <p:nvPr/>
        </p:nvSpPr>
        <p:spPr bwMode="auto">
          <a:xfrm>
            <a:off x="915866" y="6272244"/>
            <a:ext cx="990600" cy="5857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08000">
            <a:spAutoFit/>
          </a:bodyPr>
          <a:lstStyle>
            <a:lvl1pPr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base" hangingPunct="1">
              <a:lnSpc>
                <a:spcPct val="18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</a:pPr>
            <a:endParaRPr lang="ko-KR" altLang="ko-KR" sz="1800">
              <a:solidFill>
                <a:srgbClr val="3333CC"/>
              </a:solidFill>
              <a:latin typeface="Times New Roman" pitchFamily="18" charset="0"/>
            </a:endParaRPr>
          </a:p>
        </p:txBody>
      </p:sp>
      <p:sp>
        <p:nvSpPr>
          <p:cNvPr id="1135" name="Text Box 111"/>
          <p:cNvSpPr txBox="1">
            <a:spLocks noChangeArrowheads="1"/>
          </p:cNvSpPr>
          <p:nvPr/>
        </p:nvSpPr>
        <p:spPr bwMode="auto">
          <a:xfrm>
            <a:off x="3568212" y="6277006"/>
            <a:ext cx="228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endParaRPr kumimoji="1" lang="ko-KR" altLang="ko-KR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8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108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54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9" r:id="rId3"/>
    <p:sldLayoutId id="2147483680" r:id="rId4"/>
    <p:sldLayoutId id="2147483793" r:id="rId5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 b="1" i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2pPr>
      <a:lvl3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3pPr>
      <a:lvl4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4pPr>
      <a:lvl5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q"/>
        <a:defRPr kumimoji="1" sz="22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Ø"/>
        <a:defRPr kumimoji="1" sz="20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8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4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24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2604" y="6557240"/>
            <a:ext cx="947192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56178" y="6557240"/>
            <a:ext cx="20162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24" y="6636225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240" y="6755215"/>
            <a:ext cx="6289547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ts val="840"/>
              </a:lnSpc>
            </a:pPr>
            <a:r>
              <a:rPr lang="en-US" altLang="ko-KR" sz="700" b="1" dirty="0">
                <a:solidFill>
                  <a:srgbClr val="FF0000"/>
                </a:solidFill>
              </a:rPr>
              <a:t>Solvit System Confidential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08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8" r:id="rId4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0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03395"/>
            <a:ext cx="9144000" cy="6388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prstClr val="white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24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2604" y="6557240"/>
            <a:ext cx="947192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56178" y="6557240"/>
            <a:ext cx="20162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24" y="6636225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240" y="6755215"/>
            <a:ext cx="6289547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ts val="840"/>
              </a:lnSpc>
            </a:pPr>
            <a:r>
              <a:rPr lang="en-US" altLang="ko-KR" sz="700" b="1" dirty="0">
                <a:solidFill>
                  <a:srgbClr val="FF0000"/>
                </a:solidFill>
              </a:rPr>
              <a:t>Solvit System Confidential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05933" y="6585712"/>
            <a:ext cx="332142" cy="128907"/>
          </a:xfrm>
          <a:prstGeom prst="rect">
            <a:avLst/>
          </a:prstGeom>
        </p:spPr>
        <p:txBody>
          <a:bodyPr vert="horz" lIns="91440" tIns="0" rIns="91440" bIns="0" rtlCol="0" anchor="ctr"/>
          <a:lstStyle/>
          <a:p>
            <a:pPr algn="ctr" latinLnBrk="0"/>
            <a:fld id="{3269A621-0914-4D57-AA1C-BB80A2F45EA1}" type="slidenum">
              <a:rPr lang="en-US" altLang="ko-KR" sz="1000" smtClean="0">
                <a:solidFill>
                  <a:prstClr val="black"/>
                </a:solidFill>
              </a:rPr>
              <a:pPr algn="ctr" latinLnBrk="0"/>
              <a:t>‹#›</a:t>
            </a:fld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1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0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ü"/>
        <a:defRPr sz="14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Ø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B5747-3941-440B-8E65-82FC583A4405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6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2E815-756F-45A4-A066-B8B8FFE85997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636193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5927" y="6755215"/>
            <a:ext cx="3930002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ts val="840"/>
              </a:lnSpc>
            </a:pPr>
            <a:r>
              <a:rPr lang="en-US" altLang="ko-KR" sz="7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Solvit</a:t>
            </a:r>
            <a:r>
              <a:rPr lang="en-US" altLang="ko-KR" sz="7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System Confidential</a:t>
            </a:r>
            <a:endParaRPr lang="ko-KR" altLang="en-US" sz="7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05930" y="6697170"/>
            <a:ext cx="332142" cy="128907"/>
          </a:xfrm>
          <a:prstGeom prst="rect">
            <a:avLst/>
          </a:prstGeom>
        </p:spPr>
        <p:txBody>
          <a:bodyPr vert="horz" wrap="none" lIns="91440" tIns="0" rIns="91440" bIns="0" rtlCol="0" anchor="ctr"/>
          <a:lstStyle/>
          <a:p>
            <a:pPr algn="ctr" latinLnBrk="0"/>
            <a:fld id="{3269A621-0914-4D57-AA1C-BB80A2F45EA1}" type="slidenum">
              <a:rPr lang="en-US" altLang="ko-KR" sz="100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latinLnBrk="0"/>
              <a:t>‹#›</a:t>
            </a:fld>
            <a:endParaRPr lang="ko-KR" altLang="en-US" sz="10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 rot="16200000">
            <a:off x="4317943" y="-6207"/>
            <a:ext cx="96951" cy="685114"/>
          </a:xfrm>
          <a:prstGeom prst="rect">
            <a:avLst/>
          </a:prstGeom>
          <a:gradFill>
            <a:gsLst>
              <a:gs pos="0">
                <a:srgbClr val="E9F2FA"/>
              </a:gs>
              <a:gs pos="51000">
                <a:srgbClr val="A9D4EB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A9D4EB"/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endParaRPr lang="ko-KR" altLang="en-US" sz="14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347147"/>
            <a:ext cx="9144000" cy="60835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15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1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png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virtualsim.com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7.jp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solvitsystem.co.kr/" TargetMode="Externa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2276902"/>
            <a:ext cx="7772400" cy="1470025"/>
          </a:xfrm>
        </p:spPr>
        <p:txBody>
          <a:bodyPr/>
          <a:lstStyle/>
          <a:p>
            <a:r>
              <a:rPr lang="ko-KR" altLang="en-US" b="1" dirty="0"/>
              <a:t>전파데이터를 활용한 산악구조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수색방안 연구</a:t>
            </a:r>
            <a:endParaRPr lang="en-US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59632" y="1124744"/>
            <a:ext cx="6400800" cy="864096"/>
          </a:xfrm>
        </p:spPr>
        <p:txBody>
          <a:bodyPr/>
          <a:lstStyle/>
          <a:p>
            <a:r>
              <a:rPr lang="en-US" altLang="ko-KR" sz="4400" b="1" dirty="0"/>
              <a:t>KCA </a:t>
            </a:r>
            <a:r>
              <a:rPr lang="ko-KR" altLang="en-US" sz="4400" b="1" dirty="0"/>
              <a:t>중간보고 회의</a:t>
            </a:r>
            <a:endParaRPr lang="en-US" altLang="ko-KR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3734272" y="3746897"/>
            <a:ext cx="13869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2020. 09. </a:t>
            </a:r>
          </a:p>
        </p:txBody>
      </p:sp>
    </p:spTree>
    <p:extLst>
      <p:ext uri="{BB962C8B-B14F-4D97-AF65-F5344CB8AC3E}">
        <p14:creationId xmlns:p14="http://schemas.microsoft.com/office/powerpoint/2010/main" val="3554792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진행상황 및 </a:t>
            </a:r>
            <a:r>
              <a:rPr lang="ko-KR" altLang="en-US" sz="1800" dirty="0" smtClean="0">
                <a:cs typeface="+mn-cs"/>
              </a:rPr>
              <a:t>이슈사항</a:t>
            </a:r>
            <a:endParaRPr lang="en-US" altLang="ko-KR" sz="1800" dirty="0" smtClean="0">
              <a:cs typeface="+mn-cs"/>
            </a:endParaRPr>
          </a:p>
          <a:p>
            <a:pPr marL="0" lvl="1" indent="0">
              <a:buNone/>
            </a:pP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smtClean="0"/>
              <a:t>주소 </a:t>
            </a:r>
            <a:r>
              <a:rPr lang="ko-KR" altLang="en-US" sz="1600" dirty="0"/>
              <a:t>기준 </a:t>
            </a:r>
            <a:r>
              <a:rPr lang="ko-KR" altLang="en-US" sz="1600" dirty="0" err="1"/>
              <a:t>무선국</a:t>
            </a:r>
            <a:r>
              <a:rPr lang="ko-KR" altLang="en-US" sz="1600" dirty="0"/>
              <a:t> 데이터 추출 기능 구현 </a:t>
            </a:r>
            <a:r>
              <a:rPr lang="ko-KR" altLang="en-US" sz="1600" dirty="0" smtClean="0"/>
              <a:t>완료</a:t>
            </a:r>
            <a:endParaRPr lang="en-US" altLang="ko-KR" sz="1600" dirty="0" smtClean="0"/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/>
              <a:t>국립 공원 </a:t>
            </a:r>
            <a:r>
              <a:rPr lang="ko-KR" altLang="en-US" sz="1600" dirty="0" err="1"/>
              <a:t>폴리곤</a:t>
            </a:r>
            <a:r>
              <a:rPr lang="ko-KR" altLang="en-US" sz="1600" dirty="0"/>
              <a:t> 기준 </a:t>
            </a:r>
            <a:r>
              <a:rPr lang="ko-KR" altLang="en-US" sz="1600" dirty="0" err="1"/>
              <a:t>무선국</a:t>
            </a:r>
            <a:r>
              <a:rPr lang="ko-KR" altLang="en-US" sz="1600" dirty="0"/>
              <a:t> 데이터 추출 기능 구현 완료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q"/>
            </a:pPr>
            <a:r>
              <a:rPr lang="en-US" altLang="ko-KR" sz="1600" dirty="0" smtClean="0"/>
              <a:t>GPS </a:t>
            </a:r>
            <a:r>
              <a:rPr lang="ko-KR" altLang="en-US" sz="1600" dirty="0"/>
              <a:t>반경 기준 </a:t>
            </a:r>
            <a:r>
              <a:rPr lang="ko-KR" altLang="en-US" sz="1600" dirty="0" err="1"/>
              <a:t>무선국</a:t>
            </a:r>
            <a:r>
              <a:rPr lang="ko-KR" altLang="en-US" sz="1600" dirty="0"/>
              <a:t> 데이터 추출 기능 구현 완료</a:t>
            </a: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smtClean="0"/>
              <a:t>사업자</a:t>
            </a:r>
            <a:r>
              <a:rPr lang="en-US" altLang="ko-KR" sz="1600" dirty="0"/>
              <a:t>/</a:t>
            </a:r>
            <a:r>
              <a:rPr lang="ko-KR" altLang="en-US" sz="1600" dirty="0" err="1"/>
              <a:t>서비스명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필터링</a:t>
            </a:r>
            <a:r>
              <a:rPr lang="ko-KR" altLang="en-US" sz="1600" dirty="0"/>
              <a:t> 기능 구현 완료</a:t>
            </a:r>
            <a:endParaRPr lang="ko-KR" altLang="en-US" sz="1600" dirty="0">
              <a:solidFill>
                <a:srgbClr val="FF0000"/>
              </a:solidFill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smtClean="0">
                <a:cs typeface="+mn-cs"/>
              </a:rPr>
              <a:t>추출한 </a:t>
            </a:r>
            <a:r>
              <a:rPr lang="ko-KR" altLang="en-US" sz="1600" dirty="0">
                <a:cs typeface="+mn-cs"/>
              </a:rPr>
              <a:t>테이블 목록에서 </a:t>
            </a:r>
            <a:r>
              <a:rPr lang="ko-KR" altLang="en-US" sz="1600" dirty="0" smtClean="0">
                <a:cs typeface="+mn-cs"/>
              </a:rPr>
              <a:t>불필요 </a:t>
            </a:r>
            <a:r>
              <a:rPr lang="ko-KR" altLang="en-US" sz="1600" dirty="0">
                <a:cs typeface="+mn-cs"/>
              </a:rPr>
              <a:t>항목 다중 선택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>
                <a:cs typeface="+mn-cs"/>
              </a:rPr>
              <a:t>삭제 기능 구현 완료</a:t>
            </a: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추출한 테이블 목록에서 즉각적인 데이터 수정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>
                <a:cs typeface="+mn-cs"/>
              </a:rPr>
              <a:t>반영 기능 구현 완료</a:t>
            </a: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추출한 테이블 목록에서 접속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 err="1">
                <a:cs typeface="+mn-cs"/>
              </a:rPr>
              <a:t>비접속</a:t>
            </a:r>
            <a:r>
              <a:rPr lang="ko-KR" altLang="en-US" sz="1600" dirty="0">
                <a:cs typeface="+mn-cs"/>
              </a:rPr>
              <a:t> 기지국 선택 </a:t>
            </a:r>
            <a:r>
              <a:rPr lang="ko-KR" altLang="en-US" sz="1600" dirty="0" err="1">
                <a:cs typeface="+mn-cs"/>
              </a:rPr>
              <a:t>콤보박스</a:t>
            </a:r>
            <a:r>
              <a:rPr lang="ko-KR" altLang="en-US" sz="1600" dirty="0">
                <a:cs typeface="+mn-cs"/>
              </a:rPr>
              <a:t> 기능 구현 </a:t>
            </a:r>
            <a:r>
              <a:rPr lang="ko-KR" altLang="en-US" sz="1600" dirty="0" smtClean="0">
                <a:cs typeface="+mn-cs"/>
              </a:rPr>
              <a:t>완료</a:t>
            </a:r>
            <a:endParaRPr lang="en-US" altLang="ko-KR" sz="1600" dirty="0" smtClean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smtClean="0">
                <a:cs typeface="+mn-cs"/>
              </a:rPr>
              <a:t>분석 </a:t>
            </a:r>
            <a:r>
              <a:rPr lang="ko-KR" altLang="en-US" sz="1600" dirty="0">
                <a:cs typeface="+mn-cs"/>
              </a:rPr>
              <a:t>파일</a:t>
            </a:r>
            <a:r>
              <a:rPr lang="en-US" altLang="ko-KR" sz="1600" dirty="0">
                <a:cs typeface="+mn-cs"/>
              </a:rPr>
              <a:t>(</a:t>
            </a:r>
            <a:r>
              <a:rPr lang="en-US" altLang="ko-KR" sz="1600" dirty="0" err="1">
                <a:cs typeface="+mn-cs"/>
              </a:rPr>
              <a:t>ewf</a:t>
            </a:r>
            <a:r>
              <a:rPr lang="en-US" altLang="ko-KR" sz="1600" dirty="0">
                <a:cs typeface="+mn-cs"/>
              </a:rPr>
              <a:t>) </a:t>
            </a:r>
            <a:r>
              <a:rPr lang="ko-KR" altLang="en-US" sz="1600" dirty="0">
                <a:cs typeface="+mn-cs"/>
              </a:rPr>
              <a:t>제공 기능 </a:t>
            </a:r>
            <a:r>
              <a:rPr lang="ko-KR" altLang="en-US" sz="1600" dirty="0" err="1">
                <a:solidFill>
                  <a:srgbClr val="00B0F0"/>
                </a:solidFill>
                <a:cs typeface="+mn-cs"/>
              </a:rPr>
              <a:t>프로토타입</a:t>
            </a:r>
            <a:r>
              <a:rPr lang="ko-KR" altLang="en-US" sz="1600" dirty="0">
                <a:solidFill>
                  <a:srgbClr val="00B0F0"/>
                </a:solidFill>
                <a:cs typeface="+mn-cs"/>
              </a:rPr>
              <a:t> 구현 완료</a:t>
            </a:r>
            <a:endParaRPr lang="en-US" altLang="ko-KR" sz="1600" dirty="0">
              <a:solidFill>
                <a:srgbClr val="00B0F0"/>
              </a:solidFill>
              <a:cs typeface="+mn-cs"/>
            </a:endParaRPr>
          </a:p>
          <a:p>
            <a:pPr marL="1200150" lvl="3" indent="-342900">
              <a:buFont typeface="Wingdings" pitchFamily="2" charset="2"/>
              <a:buChar char="q"/>
            </a:pPr>
            <a:r>
              <a:rPr lang="en-US" altLang="ko-KR" sz="1400" dirty="0">
                <a:cs typeface="+mn-cs"/>
              </a:rPr>
              <a:t>(XML </a:t>
            </a:r>
            <a:r>
              <a:rPr lang="ko-KR" altLang="en-US" sz="1400" dirty="0">
                <a:cs typeface="+mn-cs"/>
              </a:rPr>
              <a:t>포맷 형식 및 세부 </a:t>
            </a:r>
            <a:r>
              <a:rPr lang="ko-KR" altLang="en-US" sz="1400" dirty="0" err="1">
                <a:cs typeface="+mn-cs"/>
              </a:rPr>
              <a:t>파라미터</a:t>
            </a:r>
            <a:r>
              <a:rPr lang="ko-KR" altLang="en-US" sz="1400" dirty="0">
                <a:cs typeface="+mn-cs"/>
              </a:rPr>
              <a:t> 관련하여 </a:t>
            </a:r>
            <a:r>
              <a:rPr lang="ko-KR" altLang="en-US" sz="1400" dirty="0" smtClean="0">
                <a:cs typeface="+mn-cs"/>
              </a:rPr>
              <a:t>검토 </a:t>
            </a:r>
            <a:r>
              <a:rPr lang="ko-KR" altLang="en-US" sz="1400" dirty="0">
                <a:cs typeface="+mn-cs"/>
              </a:rPr>
              <a:t>중</a:t>
            </a:r>
            <a:r>
              <a:rPr lang="en-US" altLang="ko-KR" sz="1400" dirty="0">
                <a:cs typeface="+mn-cs"/>
              </a:rPr>
              <a:t>)</a:t>
            </a: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smtClean="0">
                <a:cs typeface="+mn-cs"/>
              </a:rPr>
              <a:t>배치파일 </a:t>
            </a:r>
            <a:r>
              <a:rPr lang="ko-KR" altLang="en-US" sz="1600" dirty="0">
                <a:cs typeface="+mn-cs"/>
              </a:rPr>
              <a:t>실행 기능 </a:t>
            </a:r>
            <a:r>
              <a:rPr lang="ko-KR" altLang="en-US" sz="1600" dirty="0" err="1">
                <a:solidFill>
                  <a:srgbClr val="00B0F0"/>
                </a:solidFill>
                <a:cs typeface="+mn-cs"/>
              </a:rPr>
              <a:t>프로토타입</a:t>
            </a:r>
            <a:r>
              <a:rPr lang="ko-KR" altLang="en-US" sz="1600" dirty="0">
                <a:solidFill>
                  <a:srgbClr val="00B0F0"/>
                </a:solidFill>
                <a:cs typeface="+mn-cs"/>
              </a:rPr>
              <a:t> 구현 완료</a:t>
            </a:r>
            <a:endParaRPr lang="en-US" altLang="ko-KR" sz="1600" dirty="0">
              <a:solidFill>
                <a:srgbClr val="00B0F0"/>
              </a:solidFill>
              <a:cs typeface="+mn-cs"/>
            </a:endParaRPr>
          </a:p>
          <a:p>
            <a:pPr marL="1200150" lvl="3" indent="-342900">
              <a:buFont typeface="Wingdings" pitchFamily="2" charset="2"/>
              <a:buChar char="q"/>
            </a:pPr>
            <a:r>
              <a:rPr lang="en-US" altLang="ko-KR" sz="1400" dirty="0" smtClean="0">
                <a:cs typeface="+mn-cs"/>
              </a:rPr>
              <a:t>(</a:t>
            </a:r>
            <a:r>
              <a:rPr lang="ko-KR" altLang="en-US" sz="1400" dirty="0" smtClean="0">
                <a:cs typeface="+mn-cs"/>
              </a:rPr>
              <a:t>배치파일 제공 관련하여 검토 중</a:t>
            </a:r>
            <a:r>
              <a:rPr lang="en-US" altLang="ko-KR" sz="1400" dirty="0" smtClean="0">
                <a:cs typeface="+mn-cs"/>
              </a:rPr>
              <a:t>)</a:t>
            </a:r>
            <a:endParaRPr lang="en-US" altLang="ko-KR" sz="14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smtClean="0">
                <a:cs typeface="+mn-cs"/>
              </a:rPr>
              <a:t>공통 속성 </a:t>
            </a:r>
            <a:r>
              <a:rPr lang="ko-KR" altLang="en-US" sz="1600" dirty="0">
                <a:cs typeface="+mn-cs"/>
              </a:rPr>
              <a:t>기본 값 설정 기능 </a:t>
            </a:r>
            <a:r>
              <a:rPr lang="ko-KR" altLang="en-US" sz="1600" dirty="0" err="1">
                <a:solidFill>
                  <a:srgbClr val="00B0F0"/>
                </a:solidFill>
                <a:cs typeface="+mn-cs"/>
              </a:rPr>
              <a:t>프로토타입</a:t>
            </a:r>
            <a:r>
              <a:rPr lang="ko-KR" altLang="en-US" sz="1600" dirty="0">
                <a:solidFill>
                  <a:srgbClr val="00B0F0"/>
                </a:solidFill>
                <a:cs typeface="+mn-cs"/>
              </a:rPr>
              <a:t> 구현 완료</a:t>
            </a:r>
            <a:endParaRPr lang="en-US" altLang="ko-KR" sz="1600" dirty="0">
              <a:solidFill>
                <a:srgbClr val="00B0F0"/>
              </a:solidFill>
              <a:cs typeface="+mn-cs"/>
            </a:endParaRPr>
          </a:p>
          <a:p>
            <a:pPr marL="1200150" lvl="3" indent="-342900">
              <a:buFont typeface="Wingdings" pitchFamily="2" charset="2"/>
              <a:buChar char="q"/>
            </a:pPr>
            <a:r>
              <a:rPr lang="en-US" altLang="ko-KR" sz="1400" dirty="0">
                <a:cs typeface="+mn-cs"/>
              </a:rPr>
              <a:t>(</a:t>
            </a:r>
            <a:r>
              <a:rPr lang="ko-KR" altLang="en-US" sz="1400" dirty="0">
                <a:cs typeface="+mn-cs"/>
              </a:rPr>
              <a:t>세부 </a:t>
            </a:r>
            <a:r>
              <a:rPr lang="ko-KR" altLang="en-US" sz="1400" dirty="0" err="1">
                <a:cs typeface="+mn-cs"/>
              </a:rPr>
              <a:t>파라미터</a:t>
            </a:r>
            <a:r>
              <a:rPr lang="ko-KR" altLang="en-US" sz="1400" dirty="0">
                <a:cs typeface="+mn-cs"/>
              </a:rPr>
              <a:t> 관련하여 </a:t>
            </a:r>
            <a:r>
              <a:rPr lang="ko-KR" altLang="en-US" sz="1400" dirty="0" smtClean="0">
                <a:cs typeface="+mn-cs"/>
              </a:rPr>
              <a:t>검토 </a:t>
            </a:r>
            <a:r>
              <a:rPr lang="ko-KR" altLang="en-US" sz="1400" dirty="0">
                <a:cs typeface="+mn-cs"/>
              </a:rPr>
              <a:t>중</a:t>
            </a:r>
            <a:r>
              <a:rPr lang="en-US" altLang="ko-KR" sz="1400" dirty="0" smtClean="0">
                <a:cs typeface="+mn-cs"/>
              </a:rPr>
              <a:t>)</a:t>
            </a:r>
            <a:endParaRPr lang="en-US" altLang="ko-KR" sz="14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10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532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진행상황 및 </a:t>
            </a:r>
            <a:r>
              <a:rPr lang="ko-KR" altLang="en-US" sz="1800" dirty="0" smtClean="0">
                <a:cs typeface="+mn-cs"/>
              </a:rPr>
              <a:t>이슈사항</a:t>
            </a:r>
            <a:endParaRPr lang="en-US" altLang="ko-KR" sz="1800" dirty="0" smtClean="0">
              <a:cs typeface="+mn-cs"/>
            </a:endParaRPr>
          </a:p>
          <a:p>
            <a:pPr marL="0" lvl="1" indent="0">
              <a:buNone/>
            </a:pP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smtClean="0">
                <a:cs typeface="+mn-cs"/>
              </a:rPr>
              <a:t>입력 </a:t>
            </a:r>
            <a:r>
              <a:rPr lang="ko-KR" altLang="en-US" sz="1600" dirty="0">
                <a:cs typeface="+mn-cs"/>
              </a:rPr>
              <a:t>데이터 포맷인 </a:t>
            </a:r>
            <a:r>
              <a:rPr lang="en-US" altLang="ko-KR" sz="1600" dirty="0" smtClean="0">
                <a:cs typeface="+mn-cs"/>
              </a:rPr>
              <a:t>EWX</a:t>
            </a:r>
            <a:r>
              <a:rPr lang="ko-KR" altLang="en-US" sz="1600" dirty="0" smtClean="0">
                <a:cs typeface="+mn-cs"/>
              </a:rPr>
              <a:t>파일의 </a:t>
            </a:r>
            <a:r>
              <a:rPr lang="ko-KR" altLang="en-US" sz="1600" dirty="0">
                <a:cs typeface="+mn-cs"/>
              </a:rPr>
              <a:t>생성 및 수동작업 시험 </a:t>
            </a:r>
            <a:r>
              <a:rPr lang="ko-KR" altLang="en-US" sz="1600" dirty="0" smtClean="0">
                <a:cs typeface="+mn-cs"/>
              </a:rPr>
              <a:t>완료</a:t>
            </a:r>
            <a:endParaRPr lang="en-US" altLang="ko-KR" sz="1600" dirty="0" smtClean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출력 데이터 포맷의 생성과 </a:t>
            </a:r>
            <a:r>
              <a:rPr lang="en-US" altLang="ko-KR" sz="1600" dirty="0">
                <a:cs typeface="+mn-cs"/>
              </a:rPr>
              <a:t>Google Earth</a:t>
            </a:r>
            <a:r>
              <a:rPr lang="ko-KR" altLang="en-US" sz="1600" dirty="0">
                <a:cs typeface="+mn-cs"/>
              </a:rPr>
              <a:t>를 통한 데이터의 표출기능 완료</a:t>
            </a: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smtClean="0">
                <a:cs typeface="+mn-cs"/>
              </a:rPr>
              <a:t>입력 </a:t>
            </a:r>
            <a:r>
              <a:rPr lang="ko-KR" altLang="en-US" sz="1600" dirty="0">
                <a:cs typeface="+mn-cs"/>
              </a:rPr>
              <a:t>데이터 포맷</a:t>
            </a:r>
            <a:r>
              <a:rPr lang="en-US" altLang="ko-KR" sz="1600" dirty="0">
                <a:cs typeface="+mn-cs"/>
              </a:rPr>
              <a:t>(EWX -&gt; MDB(Access Database)) </a:t>
            </a:r>
            <a:r>
              <a:rPr lang="ko-KR" altLang="en-US" sz="1600" dirty="0" smtClean="0">
                <a:cs typeface="+mn-cs"/>
              </a:rPr>
              <a:t>변경 </a:t>
            </a:r>
            <a:r>
              <a:rPr lang="ko-KR" altLang="en-US" sz="1600" dirty="0">
                <a:cs typeface="+mn-cs"/>
              </a:rPr>
              <a:t>기술검토 예정 </a:t>
            </a:r>
          </a:p>
          <a:p>
            <a:pPr marL="742950" lvl="2" indent="-342900">
              <a:buFont typeface="Wingdings" pitchFamily="2" charset="2"/>
              <a:buChar char="q"/>
            </a:pPr>
            <a:r>
              <a:rPr lang="en-US" altLang="ko-KR" sz="1600" dirty="0" smtClean="0">
                <a:cs typeface="+mn-cs"/>
              </a:rPr>
              <a:t>GUI </a:t>
            </a:r>
            <a:r>
              <a:rPr lang="ko-KR" altLang="en-US" sz="1600" dirty="0">
                <a:cs typeface="+mn-cs"/>
              </a:rPr>
              <a:t>화면에서 생성한 </a:t>
            </a:r>
            <a:r>
              <a:rPr lang="en-US" altLang="ko-KR" sz="1600" dirty="0" err="1">
                <a:cs typeface="+mn-cs"/>
              </a:rPr>
              <a:t>Test.ewx</a:t>
            </a:r>
            <a:r>
              <a:rPr lang="ko-KR" altLang="en-US" sz="1600" dirty="0">
                <a:cs typeface="+mn-cs"/>
              </a:rPr>
              <a:t>를 </a:t>
            </a:r>
            <a:r>
              <a:rPr lang="en-US" altLang="ko-KR" sz="1600" dirty="0">
                <a:cs typeface="+mn-cs"/>
              </a:rPr>
              <a:t>HTZ</a:t>
            </a:r>
            <a:r>
              <a:rPr lang="ko-KR" altLang="en-US" sz="1600" dirty="0">
                <a:cs typeface="+mn-cs"/>
              </a:rPr>
              <a:t>에서 동작시험 </a:t>
            </a:r>
            <a:r>
              <a:rPr lang="ko-KR" altLang="en-US" sz="1600" dirty="0" smtClean="0">
                <a:cs typeface="+mn-cs"/>
              </a:rPr>
              <a:t>완료</a:t>
            </a:r>
            <a:endParaRPr lang="en-US" altLang="ko-KR" sz="1600" dirty="0" smtClean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자동화 분석기능 </a:t>
            </a:r>
            <a:r>
              <a:rPr lang="en-US" altLang="ko-KR" sz="1600" dirty="0" smtClean="0">
                <a:cs typeface="+mn-cs"/>
              </a:rPr>
              <a:t> BAT </a:t>
            </a:r>
            <a:r>
              <a:rPr lang="ko-KR" altLang="en-US" sz="1600" dirty="0">
                <a:cs typeface="+mn-cs"/>
              </a:rPr>
              <a:t>파일의 명령 스크립트를 통해 </a:t>
            </a:r>
            <a:r>
              <a:rPr lang="ko-KR" altLang="en-US" sz="1600" dirty="0" smtClean="0">
                <a:cs typeface="+mn-cs"/>
              </a:rPr>
              <a:t>기능 </a:t>
            </a:r>
            <a:r>
              <a:rPr lang="ko-KR" altLang="en-US" sz="1600" dirty="0">
                <a:cs typeface="+mn-cs"/>
              </a:rPr>
              <a:t>구현 </a:t>
            </a:r>
            <a:r>
              <a:rPr lang="ko-KR" altLang="en-US" sz="1600" dirty="0" smtClean="0">
                <a:cs typeface="+mn-cs"/>
              </a:rPr>
              <a:t>완료</a:t>
            </a:r>
            <a:endParaRPr lang="en-US" altLang="ko-KR" sz="1600" dirty="0" smtClean="0">
              <a:cs typeface="+mn-cs"/>
            </a:endParaRPr>
          </a:p>
          <a:p>
            <a:pPr marL="0" lvl="1" indent="0">
              <a:buNone/>
            </a:pPr>
            <a:r>
              <a:rPr lang="ko-KR" altLang="en-US" sz="1600" dirty="0" smtClean="0">
                <a:solidFill>
                  <a:srgbClr val="000000"/>
                </a:solidFill>
                <a:cs typeface="+mn-cs"/>
              </a:rPr>
              <a:t>            </a:t>
            </a:r>
            <a:r>
              <a:rPr lang="en-US" altLang="ko-KR" sz="1600" dirty="0" smtClean="0">
                <a:solidFill>
                  <a:srgbClr val="000000"/>
                </a:solidFill>
                <a:cs typeface="+mn-cs"/>
              </a:rPr>
              <a:t>* </a:t>
            </a:r>
            <a:r>
              <a:rPr lang="ko-KR" altLang="en-US" sz="1600" dirty="0" smtClean="0">
                <a:solidFill>
                  <a:srgbClr val="000000"/>
                </a:solidFill>
                <a:cs typeface="+mn-cs"/>
              </a:rPr>
              <a:t>커버리지 분석</a:t>
            </a:r>
            <a:endParaRPr lang="en-US" altLang="ko-KR" sz="1600" dirty="0" smtClean="0">
              <a:solidFill>
                <a:srgbClr val="000000"/>
              </a:solidFill>
              <a:cs typeface="+mn-cs"/>
            </a:endParaRPr>
          </a:p>
          <a:p>
            <a:pPr marL="400050" lvl="2" indent="0">
              <a:buNone/>
            </a:pPr>
            <a:r>
              <a:rPr lang="en-US" altLang="ko-KR" sz="1600" dirty="0">
                <a:solidFill>
                  <a:srgbClr val="000000"/>
                </a:solidFill>
                <a:cs typeface="+mn-cs"/>
              </a:rPr>
              <a:t> </a:t>
            </a:r>
            <a:r>
              <a:rPr lang="en-US" altLang="ko-KR" sz="1600" dirty="0" smtClean="0">
                <a:solidFill>
                  <a:srgbClr val="000000"/>
                </a:solidFill>
                <a:cs typeface="+mn-cs"/>
              </a:rPr>
              <a:t>      * Best </a:t>
            </a:r>
            <a:r>
              <a:rPr lang="en-US" altLang="ko-KR" sz="1600" dirty="0">
                <a:solidFill>
                  <a:srgbClr val="000000"/>
                </a:solidFill>
                <a:cs typeface="+mn-cs"/>
              </a:rPr>
              <a:t>Server </a:t>
            </a:r>
            <a:r>
              <a:rPr lang="ko-KR" altLang="en-US" sz="1600" dirty="0" smtClean="0">
                <a:solidFill>
                  <a:srgbClr val="000000"/>
                </a:solidFill>
                <a:cs typeface="+mn-cs"/>
              </a:rPr>
              <a:t>분석</a:t>
            </a:r>
            <a:endParaRPr lang="en-US" altLang="ko-KR" sz="1600" dirty="0" smtClean="0">
              <a:solidFill>
                <a:srgbClr val="000000"/>
              </a:solidFill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solidFill>
                  <a:srgbClr val="000000"/>
                </a:solidFill>
                <a:cs typeface="+mn-cs"/>
              </a:rPr>
              <a:t>자동화 </a:t>
            </a:r>
            <a:r>
              <a:rPr lang="ko-KR" altLang="en-US" sz="1600" dirty="0" smtClean="0">
                <a:solidFill>
                  <a:srgbClr val="000000"/>
                </a:solidFill>
                <a:cs typeface="+mn-cs"/>
              </a:rPr>
              <a:t>분석기능</a:t>
            </a:r>
            <a:r>
              <a:rPr lang="en-US" altLang="ko-KR" sz="1600" dirty="0" smtClean="0">
                <a:solidFill>
                  <a:srgbClr val="000000"/>
                </a:solidFill>
                <a:cs typeface="+mn-cs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cs typeface="+mn-cs"/>
              </a:rPr>
              <a:t>BAT </a:t>
            </a:r>
            <a:r>
              <a:rPr lang="ko-KR" altLang="en-US" sz="1600" dirty="0">
                <a:solidFill>
                  <a:srgbClr val="000000"/>
                </a:solidFill>
                <a:cs typeface="+mn-cs"/>
              </a:rPr>
              <a:t>파일의 명령 스크립트를 통해 기능 구현 </a:t>
            </a:r>
            <a:r>
              <a:rPr lang="ko-KR" altLang="en-US" sz="1600" dirty="0" smtClean="0">
                <a:solidFill>
                  <a:srgbClr val="000000"/>
                </a:solidFill>
                <a:cs typeface="+mn-cs"/>
              </a:rPr>
              <a:t>중 </a:t>
            </a:r>
            <a:endParaRPr lang="en-US" altLang="ko-KR" sz="1600" dirty="0">
              <a:solidFill>
                <a:srgbClr val="000000"/>
              </a:solidFill>
              <a:cs typeface="+mn-cs"/>
            </a:endParaRPr>
          </a:p>
          <a:p>
            <a:pPr marL="400050" lvl="2" indent="0">
              <a:buNone/>
            </a:pPr>
            <a:r>
              <a:rPr lang="ko-KR" altLang="en-US" sz="1600" dirty="0" smtClean="0">
                <a:solidFill>
                  <a:srgbClr val="000000"/>
                </a:solidFill>
                <a:cs typeface="+mn-cs"/>
              </a:rPr>
              <a:t>       </a:t>
            </a:r>
            <a:r>
              <a:rPr lang="en-US" altLang="ko-KR" sz="1600" dirty="0" smtClean="0">
                <a:solidFill>
                  <a:srgbClr val="000000"/>
                </a:solidFill>
                <a:cs typeface="+mn-cs"/>
              </a:rPr>
              <a:t>* </a:t>
            </a:r>
            <a:r>
              <a:rPr lang="ko-KR" altLang="en-US" sz="1600" dirty="0" smtClean="0">
                <a:solidFill>
                  <a:srgbClr val="000000"/>
                </a:solidFill>
                <a:cs typeface="+mn-cs"/>
              </a:rPr>
              <a:t>중첩분석</a:t>
            </a:r>
            <a:endParaRPr lang="en-US" altLang="ko-KR" sz="1600" dirty="0" smtClean="0">
              <a:solidFill>
                <a:srgbClr val="000000"/>
              </a:solidFill>
              <a:cs typeface="+mn-cs"/>
            </a:endParaRPr>
          </a:p>
          <a:p>
            <a:pPr marL="400050" lvl="2" indent="0">
              <a:buNone/>
            </a:pPr>
            <a:r>
              <a:rPr lang="ko-KR" altLang="en-US" sz="1600" dirty="0" smtClean="0">
                <a:solidFill>
                  <a:srgbClr val="000000"/>
                </a:solidFill>
                <a:cs typeface="+mn-cs"/>
              </a:rPr>
              <a:t>       </a:t>
            </a:r>
            <a:r>
              <a:rPr lang="en-US" altLang="ko-KR" sz="1600" dirty="0" smtClean="0">
                <a:solidFill>
                  <a:srgbClr val="000000"/>
                </a:solidFill>
                <a:cs typeface="+mn-cs"/>
              </a:rPr>
              <a:t>* </a:t>
            </a:r>
            <a:r>
              <a:rPr lang="ko-KR" altLang="en-US" sz="1600" dirty="0" smtClean="0">
                <a:solidFill>
                  <a:srgbClr val="000000"/>
                </a:solidFill>
                <a:cs typeface="+mn-cs"/>
              </a:rPr>
              <a:t>수색지역 선정</a:t>
            </a:r>
            <a:endParaRPr lang="en-US" altLang="ko-KR" sz="1600" dirty="0" smtClean="0">
              <a:cs typeface="+mn-cs"/>
            </a:endParaRPr>
          </a:p>
          <a:p>
            <a:pPr marL="400050" lvl="2" indent="0">
              <a:buNone/>
            </a:pPr>
            <a:r>
              <a:rPr lang="en-US" altLang="ko-KR" sz="1600" dirty="0" smtClean="0">
                <a:cs typeface="+mn-cs"/>
              </a:rPr>
              <a:t>  </a:t>
            </a:r>
          </a:p>
          <a:p>
            <a:pPr marL="742950" lvl="2" indent="-342900">
              <a:buFont typeface="Wingdings" pitchFamily="2" charset="2"/>
              <a:buChar char="q"/>
            </a:pP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endParaRPr lang="en-US" altLang="ko-KR" sz="1600" dirty="0" smtClean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endParaRPr lang="en-US" altLang="ko-KR" sz="1600" dirty="0" smtClean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endParaRPr lang="ko-KR" altLang="en-US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11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4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2.3 </a:t>
            </a:r>
            <a:r>
              <a:rPr lang="ko-KR" altLang="en-US" sz="2400" dirty="0"/>
              <a:t>수색지역 가시화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3744413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진행상황 및 </a:t>
            </a:r>
            <a:r>
              <a:rPr lang="ko-KR" altLang="en-US" sz="1800" dirty="0" smtClean="0">
                <a:cs typeface="+mn-cs"/>
              </a:rPr>
              <a:t>이슈사항</a:t>
            </a:r>
            <a:endParaRPr lang="en-US" altLang="ko-KR" sz="1800" dirty="0" smtClean="0">
              <a:cs typeface="+mn-cs"/>
            </a:endParaRPr>
          </a:p>
          <a:p>
            <a:pPr marL="0" lvl="1" indent="0">
              <a:buNone/>
            </a:pP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smtClean="0">
                <a:cs typeface="+mn-cs"/>
              </a:rPr>
              <a:t>수색예</a:t>
            </a:r>
            <a:r>
              <a:rPr lang="ko-KR" altLang="en-US" sz="1600" dirty="0">
                <a:cs typeface="+mn-cs"/>
              </a:rPr>
              <a:t>상</a:t>
            </a:r>
            <a:r>
              <a:rPr lang="ko-KR" altLang="en-US" sz="1600" dirty="0" smtClean="0">
                <a:cs typeface="+mn-cs"/>
              </a:rPr>
              <a:t>지역 </a:t>
            </a:r>
            <a:r>
              <a:rPr lang="ko-KR" altLang="en-US" sz="1600" dirty="0">
                <a:cs typeface="+mn-cs"/>
              </a:rPr>
              <a:t>분석결과 이미지를 </a:t>
            </a:r>
            <a:r>
              <a:rPr lang="en-US" altLang="ko-KR" sz="1600" dirty="0">
                <a:cs typeface="+mn-cs"/>
              </a:rPr>
              <a:t>Google Earth </a:t>
            </a:r>
            <a:r>
              <a:rPr lang="ko-KR" altLang="en-US" sz="1600" dirty="0">
                <a:cs typeface="+mn-cs"/>
              </a:rPr>
              <a:t>활용한 표출기능 구현 완료 </a:t>
            </a:r>
          </a:p>
          <a:p>
            <a:pPr marL="400050" lvl="2" indent="0">
              <a:buNone/>
            </a:pPr>
            <a:r>
              <a:rPr lang="en-US" altLang="ko-KR" sz="1400" dirty="0">
                <a:cs typeface="+mn-cs"/>
              </a:rPr>
              <a:t>     </a:t>
            </a:r>
            <a:r>
              <a:rPr lang="en-US" altLang="ko-KR" sz="1400" dirty="0" smtClean="0">
                <a:cs typeface="+mn-cs"/>
              </a:rPr>
              <a:t> (*</a:t>
            </a:r>
            <a:r>
              <a:rPr lang="ko-KR" altLang="en-US" sz="1400" dirty="0" smtClean="0">
                <a:cs typeface="+mn-cs"/>
              </a:rPr>
              <a:t>노란색 </a:t>
            </a:r>
            <a:r>
              <a:rPr lang="en-US" altLang="ko-KR" sz="1400" dirty="0">
                <a:cs typeface="+mn-cs"/>
              </a:rPr>
              <a:t>: </a:t>
            </a:r>
            <a:r>
              <a:rPr lang="ko-KR" altLang="en-US" sz="1400" dirty="0" smtClean="0">
                <a:cs typeface="+mn-cs"/>
              </a:rPr>
              <a:t>수색지역</a:t>
            </a:r>
            <a:r>
              <a:rPr lang="en-US" altLang="ko-KR" sz="1400" dirty="0" smtClean="0">
                <a:cs typeface="+mn-cs"/>
              </a:rPr>
              <a:t>   *</a:t>
            </a:r>
            <a:r>
              <a:rPr lang="ko-KR" altLang="en-US" sz="1400" dirty="0" smtClean="0">
                <a:cs typeface="+mn-cs"/>
              </a:rPr>
              <a:t>파란색 </a:t>
            </a:r>
            <a:r>
              <a:rPr lang="en-US" altLang="ko-KR" sz="1400" dirty="0">
                <a:cs typeface="+mn-cs"/>
              </a:rPr>
              <a:t>: </a:t>
            </a:r>
            <a:r>
              <a:rPr lang="ko-KR" altLang="en-US" sz="1400" dirty="0">
                <a:cs typeface="+mn-cs"/>
              </a:rPr>
              <a:t>기타 </a:t>
            </a:r>
            <a:r>
              <a:rPr lang="en-US" altLang="ko-KR" sz="1400" dirty="0">
                <a:cs typeface="+mn-cs"/>
              </a:rPr>
              <a:t>BS </a:t>
            </a:r>
            <a:r>
              <a:rPr lang="ko-KR" altLang="en-US" sz="1400" dirty="0">
                <a:cs typeface="+mn-cs"/>
              </a:rPr>
              <a:t>지역</a:t>
            </a:r>
            <a:r>
              <a:rPr lang="en-US" altLang="ko-KR" sz="1400" dirty="0">
                <a:cs typeface="+mn-cs"/>
              </a:rPr>
              <a:t>)</a:t>
            </a:r>
            <a:endParaRPr lang="ko-KR" altLang="en-US" sz="1400" dirty="0">
              <a:cs typeface="+mn-cs"/>
            </a:endParaRPr>
          </a:p>
          <a:p>
            <a:pPr marL="400050" lvl="2" indent="0">
              <a:buNone/>
            </a:pPr>
            <a:endParaRPr lang="ko-KR" altLang="en-US" sz="14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12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06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7194" y="2718784"/>
            <a:ext cx="7351232" cy="2812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3.1 </a:t>
            </a:r>
            <a:r>
              <a:rPr lang="ko-KR" altLang="en-US" dirty="0" err="1"/>
              <a:t>무선국</a:t>
            </a:r>
            <a:r>
              <a:rPr lang="ko-KR" altLang="en-US" dirty="0"/>
              <a:t> 분석목록 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3.2 </a:t>
            </a:r>
            <a:r>
              <a:rPr lang="ko-KR" altLang="en-US" dirty="0"/>
              <a:t>수색지역 분석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3.3 </a:t>
            </a:r>
            <a:r>
              <a:rPr lang="ko-KR" altLang="en-US" dirty="0"/>
              <a:t>수색지역 가시화</a:t>
            </a:r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539552" y="616399"/>
            <a:ext cx="7632848" cy="528637"/>
          </a:xfrm>
        </p:spPr>
        <p:txBody>
          <a:bodyPr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연구수행내용 및 </a:t>
            </a:r>
            <a:r>
              <a:rPr lang="ko-KR" altLang="en-US" dirty="0" smtClean="0"/>
              <a:t>중간결과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277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en-US" altLang="ko-KR" sz="1800" dirty="0">
                <a:cs typeface="+mn-cs"/>
              </a:rPr>
              <a:t>GPS </a:t>
            </a:r>
            <a:r>
              <a:rPr lang="ko-KR" altLang="en-US" sz="1800" dirty="0">
                <a:cs typeface="+mn-cs"/>
              </a:rPr>
              <a:t>좌표</a:t>
            </a:r>
            <a:r>
              <a:rPr lang="en-US" altLang="ko-KR" sz="1800" dirty="0">
                <a:cs typeface="+mn-cs"/>
              </a:rPr>
              <a:t>, </a:t>
            </a:r>
            <a:r>
              <a:rPr lang="ko-KR" altLang="en-US" sz="1800" dirty="0">
                <a:cs typeface="+mn-cs"/>
              </a:rPr>
              <a:t>주소</a:t>
            </a:r>
            <a:r>
              <a:rPr lang="en-US" altLang="ko-KR" sz="1800" dirty="0">
                <a:cs typeface="+mn-cs"/>
              </a:rPr>
              <a:t>, </a:t>
            </a:r>
            <a:r>
              <a:rPr lang="ko-KR" altLang="en-US" sz="1800" dirty="0">
                <a:cs typeface="+mn-cs"/>
              </a:rPr>
              <a:t>국립공원 </a:t>
            </a:r>
            <a:r>
              <a:rPr lang="ko-KR" altLang="en-US" sz="1800" dirty="0" err="1">
                <a:cs typeface="+mn-cs"/>
              </a:rPr>
              <a:t>폴리곤</a:t>
            </a:r>
            <a:r>
              <a:rPr lang="ko-KR" altLang="en-US" sz="1800" dirty="0">
                <a:cs typeface="+mn-cs"/>
              </a:rPr>
              <a:t> 정보를 입력하여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데이터를 추출</a:t>
            </a: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사업자</a:t>
            </a:r>
            <a:r>
              <a:rPr lang="en-US" altLang="ko-KR" sz="1800" dirty="0">
                <a:cs typeface="+mn-cs"/>
              </a:rPr>
              <a:t>(KT, </a:t>
            </a:r>
            <a:r>
              <a:rPr lang="en-US" altLang="ko-KR" sz="1800" dirty="0" smtClean="0">
                <a:cs typeface="+mn-cs"/>
              </a:rPr>
              <a:t>SKT, LG U+ </a:t>
            </a:r>
            <a:r>
              <a:rPr lang="ko-KR" altLang="en-US" sz="1800" dirty="0">
                <a:cs typeface="+mn-cs"/>
              </a:rPr>
              <a:t>등</a:t>
            </a:r>
            <a:r>
              <a:rPr lang="en-US" altLang="ko-KR" sz="1800" dirty="0">
                <a:cs typeface="+mn-cs"/>
              </a:rPr>
              <a:t>), </a:t>
            </a:r>
            <a:r>
              <a:rPr lang="ko-KR" altLang="en-US" sz="1800" dirty="0">
                <a:cs typeface="+mn-cs"/>
              </a:rPr>
              <a:t>서비스</a:t>
            </a:r>
            <a:r>
              <a:rPr lang="en-US" altLang="ko-KR" sz="1800" dirty="0">
                <a:cs typeface="+mn-cs"/>
              </a:rPr>
              <a:t>(3G, 4G, 5G </a:t>
            </a:r>
            <a:r>
              <a:rPr lang="ko-KR" altLang="en-US" sz="1800" dirty="0">
                <a:cs typeface="+mn-cs"/>
              </a:rPr>
              <a:t>등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별 </a:t>
            </a:r>
            <a:r>
              <a:rPr lang="ko-KR" altLang="en-US" sz="1800" dirty="0" err="1">
                <a:cs typeface="+mn-cs"/>
              </a:rPr>
              <a:t>필터링</a:t>
            </a: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 err="1">
                <a:cs typeface="+mn-cs"/>
              </a:rPr>
              <a:t>공통속성</a:t>
            </a:r>
            <a:r>
              <a:rPr lang="ko-KR" altLang="en-US" sz="1800" dirty="0">
                <a:cs typeface="+mn-cs"/>
              </a:rPr>
              <a:t> </a:t>
            </a:r>
            <a:r>
              <a:rPr lang="ko-KR" altLang="en-US" sz="1800" dirty="0" err="1">
                <a:cs typeface="+mn-cs"/>
              </a:rPr>
              <a:t>설정창</a:t>
            </a:r>
            <a:r>
              <a:rPr lang="ko-KR" altLang="en-US" sz="1800" dirty="0">
                <a:cs typeface="+mn-cs"/>
              </a:rPr>
              <a:t> </a:t>
            </a:r>
            <a:r>
              <a:rPr lang="en-US" altLang="ko-KR" sz="1800" dirty="0">
                <a:cs typeface="+mn-cs"/>
              </a:rPr>
              <a:t>: </a:t>
            </a:r>
            <a:r>
              <a:rPr lang="ko-KR" altLang="en-US" sz="1800" dirty="0">
                <a:cs typeface="+mn-cs"/>
              </a:rPr>
              <a:t>안테나 패턴</a:t>
            </a:r>
            <a:r>
              <a:rPr lang="en-US" altLang="ko-KR" sz="1800" dirty="0">
                <a:cs typeface="+mn-cs"/>
              </a:rPr>
              <a:t>, </a:t>
            </a:r>
            <a:r>
              <a:rPr lang="ko-KR" altLang="en-US" sz="1800" dirty="0">
                <a:cs typeface="+mn-cs"/>
              </a:rPr>
              <a:t>수신레벨</a:t>
            </a:r>
            <a:r>
              <a:rPr lang="en-US" altLang="ko-KR" sz="1800" dirty="0">
                <a:cs typeface="+mn-cs"/>
              </a:rPr>
              <a:t>, </a:t>
            </a:r>
            <a:r>
              <a:rPr lang="ko-KR" altLang="en-US" sz="1800" dirty="0">
                <a:cs typeface="+mn-cs"/>
              </a:rPr>
              <a:t>핸드오버 마진</a:t>
            </a:r>
            <a:r>
              <a:rPr lang="en-US" altLang="ko-KR" sz="1800" dirty="0">
                <a:cs typeface="+mn-cs"/>
              </a:rPr>
              <a:t> </a:t>
            </a:r>
            <a:r>
              <a:rPr lang="ko-KR" altLang="en-US" sz="1800" dirty="0">
                <a:cs typeface="+mn-cs"/>
              </a:rPr>
              <a:t>등</a:t>
            </a: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/>
              <a:t>추출 데이터에서 접속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비접속</a:t>
            </a:r>
            <a:r>
              <a:rPr lang="ko-KR" altLang="en-US" sz="1800" dirty="0"/>
              <a:t> 기지국 구분하여 분석 파일 제공</a:t>
            </a:r>
            <a:endParaRPr lang="en-US" altLang="ko-KR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9608" y="2438472"/>
            <a:ext cx="8179967" cy="3693896"/>
            <a:chOff x="251520" y="2420888"/>
            <a:chExt cx="8642549" cy="396044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432848"/>
              <a:ext cx="5688632" cy="3948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3284984"/>
              <a:ext cx="2593877" cy="2002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/>
            <p:nvPr/>
          </p:nvSpPr>
          <p:spPr bwMode="auto">
            <a:xfrm>
              <a:off x="251520" y="2420888"/>
              <a:ext cx="2088232" cy="1368152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251520" y="3861048"/>
              <a:ext cx="2088232" cy="93610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251520" y="4869160"/>
              <a:ext cx="2088232" cy="108012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6300192" y="3284984"/>
              <a:ext cx="2592288" cy="201622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 bwMode="auto">
            <a:xfrm>
              <a:off x="2411760" y="2636912"/>
              <a:ext cx="3672408" cy="3312368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832773" y="6222396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[GUI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기본 설계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9261" y="5155483"/>
            <a:ext cx="214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공통 속성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설정창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9831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1143840" cy="287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en-US" altLang="ko-KR" sz="1800" dirty="0">
                <a:cs typeface="+mn-cs"/>
              </a:rPr>
              <a:t>GUI </a:t>
            </a:r>
            <a:r>
              <a:rPr lang="ko-KR" altLang="en-US" sz="1800" dirty="0">
                <a:cs typeface="+mn-cs"/>
              </a:rPr>
              <a:t>기본 화면 구현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프로그램 실행 후 초기 구성 화면</a:t>
            </a:r>
            <a:endParaRPr lang="en-US" altLang="ko-KR" sz="1600" b="1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914515"/>
            <a:ext cx="6105742" cy="327547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2942264" y="3177757"/>
            <a:ext cx="5518167" cy="279620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411760" y="3394100"/>
            <a:ext cx="530504" cy="2651874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942264" y="3026424"/>
            <a:ext cx="1591024" cy="136674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411760" y="6077029"/>
            <a:ext cx="6105742" cy="12762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97237" y="442579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검색 데이터 출력 결과 테이블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7408" y="1875382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배치 파일 </a:t>
            </a:r>
            <a:r>
              <a:rPr lang="ko-KR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실행 버튼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20941" y="61751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상태바</a:t>
            </a:r>
            <a:endParaRPr lang="ko-KR" altLang="en-US" sz="1400" b="1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34932" y="189152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기타 조작 버튼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7409976" y="2996952"/>
            <a:ext cx="1050455" cy="16614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35757" y="4847017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검색 조건 설정</a:t>
            </a:r>
            <a:endParaRPr lang="en-US" altLang="ko-KR" sz="1400" b="1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26" y="2179762"/>
            <a:ext cx="4635011" cy="323158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 bwMode="auto">
          <a:xfrm flipH="1" flipV="1">
            <a:off x="5494258" y="2502920"/>
            <a:ext cx="1915718" cy="494032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29" name="직선 연결선 28"/>
          <p:cNvCxnSpPr/>
          <p:nvPr/>
        </p:nvCxnSpPr>
        <p:spPr bwMode="auto">
          <a:xfrm flipV="1">
            <a:off x="8460431" y="2502921"/>
            <a:ext cx="226369" cy="494031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36" name="직선 연결선 35"/>
          <p:cNvCxnSpPr/>
          <p:nvPr/>
        </p:nvCxnSpPr>
        <p:spPr bwMode="auto">
          <a:xfrm flipH="1" flipV="1">
            <a:off x="503926" y="2517579"/>
            <a:ext cx="2438338" cy="508846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39" name="직선 연결선 38"/>
          <p:cNvCxnSpPr/>
          <p:nvPr/>
        </p:nvCxnSpPr>
        <p:spPr bwMode="auto">
          <a:xfrm flipV="1">
            <a:off x="4533288" y="2502920"/>
            <a:ext cx="605649" cy="494032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42" name="직선 연결선 41"/>
          <p:cNvCxnSpPr/>
          <p:nvPr/>
        </p:nvCxnSpPr>
        <p:spPr bwMode="auto">
          <a:xfrm flipH="1" flipV="1">
            <a:off x="1827408" y="3284984"/>
            <a:ext cx="584352" cy="10911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50" name="직선 연결선 49"/>
          <p:cNvCxnSpPr/>
          <p:nvPr/>
        </p:nvCxnSpPr>
        <p:spPr bwMode="auto">
          <a:xfrm flipH="1">
            <a:off x="1827408" y="6045974"/>
            <a:ext cx="584352" cy="10306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/>
          </a:ln>
          <a:effectLst/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179762"/>
            <a:ext cx="3201922" cy="32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3869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81" y="2421055"/>
            <a:ext cx="2556906" cy="173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 err="1">
                <a:cs typeface="+mn-cs"/>
              </a:rPr>
              <a:t>공통항목</a:t>
            </a:r>
            <a:r>
              <a:rPr lang="ko-KR" altLang="en-US" sz="1800" dirty="0">
                <a:cs typeface="+mn-cs"/>
              </a:rPr>
              <a:t> 초기값 설정 화면 구현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좌측 상단 로고 밑에 위치한 </a:t>
            </a: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초기값 설정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공통 속성 설정을 위한 </a:t>
            </a:r>
            <a:r>
              <a:rPr lang="ko-KR" altLang="en-US" sz="1600" dirty="0" err="1">
                <a:cs typeface="+mn-cs"/>
              </a:rPr>
              <a:t>팝업창</a:t>
            </a:r>
            <a:r>
              <a:rPr lang="ko-KR" altLang="en-US" sz="1600" dirty="0">
                <a:cs typeface="+mn-cs"/>
              </a:rPr>
              <a:t> 표시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팝업 창에서 각 항목별 기본값 입력 후 저장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364114"/>
            <a:ext cx="5034798" cy="283521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 bwMode="auto">
          <a:xfrm>
            <a:off x="980691" y="3541483"/>
            <a:ext cx="1080120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>
            <a:stCxn id="15" idx="3"/>
          </p:cNvCxnSpPr>
          <p:nvPr/>
        </p:nvCxnSpPr>
        <p:spPr bwMode="auto">
          <a:xfrm flipV="1">
            <a:off x="2060811" y="3364114"/>
            <a:ext cx="1287053" cy="28538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18" name="직선 연결선 17"/>
          <p:cNvCxnSpPr>
            <a:stCxn id="15" idx="3"/>
          </p:cNvCxnSpPr>
          <p:nvPr/>
        </p:nvCxnSpPr>
        <p:spPr bwMode="auto">
          <a:xfrm>
            <a:off x="2060811" y="3649495"/>
            <a:ext cx="1287053" cy="253734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095750" y="4963603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초기값 설정 버튼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5317" y="6218840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공통 속성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설정창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5867" y="34956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47864" y="3581808"/>
            <a:ext cx="36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2200" y="572090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3419872" y="3852013"/>
            <a:ext cx="4852583" cy="181760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03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70" y="3645023"/>
            <a:ext cx="6160702" cy="1800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18" y="1844824"/>
            <a:ext cx="1581150" cy="4182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 smtClean="0">
                <a:cs typeface="+mn-cs"/>
              </a:rPr>
              <a:t>주소 </a:t>
            </a:r>
            <a:r>
              <a:rPr lang="ko-KR" altLang="en-US" sz="1800" dirty="0">
                <a:cs typeface="+mn-cs"/>
              </a:rPr>
              <a:t>기준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추출 구현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smtClean="0">
                <a:cs typeface="+mn-cs"/>
              </a:rPr>
              <a:t>시</a:t>
            </a:r>
            <a:r>
              <a:rPr lang="en-US" altLang="ko-KR" sz="1600" dirty="0" smtClean="0">
                <a:cs typeface="+mn-cs"/>
              </a:rPr>
              <a:t>/</a:t>
            </a:r>
            <a:r>
              <a:rPr lang="ko-KR" altLang="en-US" sz="1600" dirty="0" smtClean="0">
                <a:cs typeface="+mn-cs"/>
              </a:rPr>
              <a:t>군</a:t>
            </a:r>
            <a:r>
              <a:rPr lang="en-US" altLang="ko-KR" sz="1600" dirty="0" smtClean="0">
                <a:cs typeface="+mn-cs"/>
              </a:rPr>
              <a:t>/</a:t>
            </a:r>
            <a:r>
              <a:rPr lang="ko-KR" altLang="en-US" sz="1600" dirty="0" smtClean="0">
                <a:cs typeface="+mn-cs"/>
              </a:rPr>
              <a:t>구 동 단위 주소 입력하여 입력한 동에 포함된 기지국 검색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 bwMode="auto">
          <a:xfrm>
            <a:off x="979217" y="2091409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4601" y="6059090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국립공원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반경 입력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08332" y="5528265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데이터 검색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27784" y="2042845"/>
            <a:ext cx="39068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검색방법 중 주소 선택</a:t>
            </a:r>
            <a:endParaRPr lang="en-US" altLang="ko-KR" sz="1400" b="1" dirty="0" smtClean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주소 입력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사업자명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기지국 서비스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조건 체크 </a:t>
            </a:r>
            <a:endParaRPr lang="en-US" altLang="ko-KR" sz="1400" b="1" dirty="0" smtClean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데이터 검색 결과 출력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277" y="20149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0614" y="27939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614" y="47053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987010" y="3789040"/>
            <a:ext cx="1440160" cy="194421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9606" y="333724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991193" y="2870435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984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74" y="2132856"/>
            <a:ext cx="1490832" cy="377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국립공원 경계지역</a:t>
            </a:r>
            <a:r>
              <a:rPr lang="en-US" altLang="ko-KR" sz="1800" dirty="0">
                <a:cs typeface="+mn-cs"/>
              </a:rPr>
              <a:t>(</a:t>
            </a:r>
            <a:r>
              <a:rPr lang="ko-KR" altLang="en-US" sz="1800" dirty="0" err="1">
                <a:cs typeface="+mn-cs"/>
              </a:rPr>
              <a:t>폴리곤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 기준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추출 구현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검색조건 입력 창에서 위도</a:t>
            </a:r>
            <a:r>
              <a:rPr lang="en-US" altLang="ko-KR" sz="1600" dirty="0">
                <a:cs typeface="+mn-cs"/>
              </a:rPr>
              <a:t>, </a:t>
            </a:r>
            <a:r>
              <a:rPr lang="ko-KR" altLang="en-US" sz="1600" dirty="0">
                <a:cs typeface="+mn-cs"/>
              </a:rPr>
              <a:t>경도</a:t>
            </a:r>
            <a:r>
              <a:rPr lang="en-US" altLang="ko-KR" sz="1600" dirty="0">
                <a:cs typeface="+mn-cs"/>
              </a:rPr>
              <a:t>, </a:t>
            </a:r>
            <a:r>
              <a:rPr lang="ko-KR" altLang="en-US" sz="1600" dirty="0">
                <a:cs typeface="+mn-cs"/>
              </a:rPr>
              <a:t>검색 반경 입력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검색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클릭 시 조건에 해당하는 데이터 출력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 bwMode="auto">
          <a:xfrm>
            <a:off x="998738" y="2543050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4601" y="6059090"/>
            <a:ext cx="16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국립공원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반경 입력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6070" y="6063368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데이터 검색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573393"/>
            <a:ext cx="6059015" cy="24346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27784" y="2042845"/>
            <a:ext cx="54264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검색방법 중 국립공원 선택</a:t>
            </a:r>
            <a:endParaRPr lang="en-US" altLang="ko-KR" sz="1400" b="1" dirty="0" smtClean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국립공원 목록 중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사업자명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기지국 서비스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조건 체크 </a:t>
            </a:r>
            <a:endParaRPr lang="en-US" altLang="ko-KR" sz="1400" b="1" dirty="0" smtClean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선택한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국립공원의 경계선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폴리곤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을 기준으로 검색 반경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데이터 검색 결과 출력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0267" y="24666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0614" y="319321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614" y="47053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993541" y="3760405"/>
            <a:ext cx="1440160" cy="214293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9606" y="333724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997724" y="3269661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701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017" y="3521059"/>
            <a:ext cx="6099447" cy="227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40" y="1916832"/>
            <a:ext cx="1600200" cy="401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en-US" altLang="ko-KR" sz="1800" dirty="0">
                <a:cs typeface="+mn-cs"/>
              </a:rPr>
              <a:t>GPS </a:t>
            </a:r>
            <a:r>
              <a:rPr lang="ko-KR" altLang="en-US" sz="1800" dirty="0">
                <a:cs typeface="+mn-cs"/>
              </a:rPr>
              <a:t>기반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추출 구현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검색조건 </a:t>
            </a:r>
            <a:r>
              <a:rPr lang="ko-KR" altLang="en-US" sz="1600" dirty="0" err="1">
                <a:cs typeface="+mn-cs"/>
              </a:rPr>
              <a:t>입력창에서</a:t>
            </a:r>
            <a:r>
              <a:rPr lang="ko-KR" altLang="en-US" sz="1600" dirty="0">
                <a:cs typeface="+mn-cs"/>
              </a:rPr>
              <a:t> 위도</a:t>
            </a:r>
            <a:r>
              <a:rPr lang="en-US" altLang="ko-KR" sz="1600" dirty="0">
                <a:cs typeface="+mn-cs"/>
              </a:rPr>
              <a:t>, </a:t>
            </a:r>
            <a:r>
              <a:rPr lang="ko-KR" altLang="en-US" sz="1600" dirty="0">
                <a:cs typeface="+mn-cs"/>
              </a:rPr>
              <a:t>경도</a:t>
            </a:r>
            <a:r>
              <a:rPr lang="en-US" altLang="ko-KR" sz="1600" dirty="0">
                <a:cs typeface="+mn-cs"/>
              </a:rPr>
              <a:t>, </a:t>
            </a:r>
            <a:r>
              <a:rPr lang="ko-KR" altLang="en-US" sz="1600" dirty="0">
                <a:cs typeface="+mn-cs"/>
              </a:rPr>
              <a:t>검색 반경 입력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검색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</a:t>
            </a:r>
            <a:r>
              <a:rPr lang="ko-KR" altLang="en-US" sz="1600" dirty="0" err="1">
                <a:cs typeface="+mn-cs"/>
              </a:rPr>
              <a:t>클릭시</a:t>
            </a:r>
            <a:r>
              <a:rPr lang="ko-KR" altLang="en-US" sz="1600" dirty="0">
                <a:cs typeface="+mn-cs"/>
              </a:rPr>
              <a:t> 조건에 해당하는 데이터 출력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883660" y="2565670"/>
            <a:ext cx="1440160" cy="20910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867518" y="3363523"/>
            <a:ext cx="1440160" cy="43204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381" y="6076674"/>
            <a:ext cx="1768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경도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반경 입력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80340" y="5949280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데이터 검색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4391" y="1993958"/>
            <a:ext cx="40799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검색방법</a:t>
            </a:r>
            <a:r>
              <a:rPr lang="en-US" altLang="ko-KR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중</a:t>
            </a:r>
            <a:r>
              <a:rPr lang="en-US" altLang="ko-KR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경도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경도 위치정보 입력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사업자명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기지국 서비스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조건 체크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④ 설정한 위도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경도 기준점에서 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반경 선택</a:t>
            </a:r>
            <a:endParaRPr lang="en-US" altLang="ko-KR" sz="1400" b="1" dirty="0" smtClean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⑤ </a:t>
            </a:r>
            <a:r>
              <a:rPr lang="en-US" altLang="ko-KR" sz="14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데이터 검색 결과 출력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867517" y="4005065"/>
            <a:ext cx="1440160" cy="158417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6789" y="249289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7136" y="340925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7136" y="47053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24630" y="337396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⑤</a:t>
            </a:r>
            <a:endParaRPr lang="ko-KR" altLang="en-US" sz="14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886530" y="5693903"/>
            <a:ext cx="1440160" cy="20910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5676" y="56445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4055954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14"/>
          <p:cNvCxnSpPr/>
          <p:nvPr/>
        </p:nvCxnSpPr>
        <p:spPr>
          <a:xfrm>
            <a:off x="2316320" y="3284984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일반 사항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250833" y="1988840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827584" y="1700808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과제명</a:t>
            </a:r>
            <a:endParaRPr lang="ko-KR" altLang="en-US" sz="20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71800" y="1639262"/>
            <a:ext cx="6055006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전파데이터를 활용한 산악구조 수색방안 연구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250833" y="2636540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27584" y="2348508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71815" y="2286962"/>
            <a:ext cx="496855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06.15  ~ 11.14 (5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개월</a:t>
            </a:r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27584" y="2996208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수행기관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771815" y="2934662"/>
            <a:ext cx="496855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</a:t>
            </a:r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솔빛시스템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7584" y="3634562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추진경과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744321" y="3573016"/>
            <a:ext cx="5644117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71815" y="3582412"/>
            <a:ext cx="496855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9" name="직선 연결선 14"/>
          <p:cNvCxnSpPr/>
          <p:nvPr/>
        </p:nvCxnSpPr>
        <p:spPr>
          <a:xfrm>
            <a:off x="2339753" y="3933056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377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611" y="3189174"/>
            <a:ext cx="2812817" cy="305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다중 선택 및 삭제 기능 구현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추출된 데이터 중 사용자가 일부 항목을 다중 선택하여 삭제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371424" y="5624408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삭제 대항 항목 선택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0145" y="5636605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선택 항목 삭제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84" y="2173602"/>
            <a:ext cx="2955764" cy="3463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276" y="3963104"/>
            <a:ext cx="4138019" cy="16613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994662" y="2060848"/>
            <a:ext cx="4753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테이블 데이터에서 복수의 항목 선택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(Shift +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좌클릭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선택 행 삭제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선택 항목 삭제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선택 항목 삭제 결과가 반영된 테이블 표시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733055" y="2834680"/>
            <a:ext cx="3021938" cy="206964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8852" y="369728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04255" y="319962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4320092" y="3197841"/>
            <a:ext cx="787701" cy="3094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02467" y="376929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513216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2" y="3233333"/>
            <a:ext cx="4392487" cy="2050818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11" y="3121199"/>
            <a:ext cx="2685478" cy="29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접속</a:t>
            </a:r>
            <a:r>
              <a:rPr lang="en-US" altLang="ko-KR" sz="1800" dirty="0">
                <a:cs typeface="+mn-cs"/>
              </a:rPr>
              <a:t>/</a:t>
            </a:r>
            <a:r>
              <a:rPr lang="ko-KR" altLang="en-US" sz="1800" dirty="0" err="1">
                <a:cs typeface="+mn-cs"/>
              </a:rPr>
              <a:t>비접속</a:t>
            </a:r>
            <a:r>
              <a:rPr lang="ko-KR" altLang="en-US" sz="1800" dirty="0">
                <a:cs typeface="+mn-cs"/>
              </a:rPr>
              <a:t> 선택 구현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err="1">
                <a:cs typeface="+mn-cs"/>
              </a:rPr>
              <a:t>분석파일</a:t>
            </a:r>
            <a:r>
              <a:rPr lang="ko-KR" altLang="en-US" sz="1600" dirty="0">
                <a:cs typeface="+mn-cs"/>
              </a:rPr>
              <a:t> 생성을 위한 테이블 항목 중 접속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 err="1">
                <a:cs typeface="+mn-cs"/>
              </a:rPr>
              <a:t>비접속</a:t>
            </a:r>
            <a:r>
              <a:rPr lang="ko-KR" altLang="en-US" sz="1600" dirty="0">
                <a:cs typeface="+mn-cs"/>
              </a:rPr>
              <a:t> 기지국 선택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en-US" altLang="ko-KR" sz="1600" dirty="0" smtClean="0">
                <a:cs typeface="+mn-cs"/>
              </a:rPr>
              <a:t>“</a:t>
            </a:r>
            <a:r>
              <a:rPr lang="ko-KR" altLang="en-US" sz="1600" dirty="0" smtClean="0">
                <a:cs typeface="+mn-cs"/>
              </a:rPr>
              <a:t>분석파일 제공</a:t>
            </a:r>
            <a:r>
              <a:rPr lang="en-US" altLang="ko-KR" sz="1600" dirty="0" smtClean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사용자가 선택한 접속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 err="1">
                <a:cs typeface="+mn-cs"/>
              </a:rPr>
              <a:t>비접속을</a:t>
            </a:r>
            <a:r>
              <a:rPr lang="ko-KR" altLang="en-US" sz="1600" dirty="0">
                <a:cs typeface="+mn-cs"/>
              </a:rPr>
              <a:t> 구분하여 분석 파일 생성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427304" y="292494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5743141" y="3112806"/>
            <a:ext cx="787701" cy="3094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56" y="4068834"/>
            <a:ext cx="748008" cy="68727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15616" y="4068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1435858" y="3487981"/>
            <a:ext cx="648072" cy="17334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55895" y="421971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83643" y="5376558"/>
            <a:ext cx="2008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접속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비접속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기지국 구분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68306" y="5357142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[XML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형식의 분석 파일 생성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058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99" y="4034068"/>
            <a:ext cx="2685478" cy="29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90791"/>
            <a:ext cx="4755292" cy="24995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테이블 데이터 수정 구현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추출한 결과 데이터를 사용자가 수정을 원할 경우 대상 셀을 더블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데이터 수정 후 </a:t>
            </a:r>
            <a:r>
              <a:rPr lang="en-US" altLang="ko-KR" sz="1600" dirty="0">
                <a:cs typeface="+mn-cs"/>
              </a:rPr>
              <a:t>Enter </a:t>
            </a:r>
            <a:r>
              <a:rPr lang="ko-KR" altLang="en-US" sz="1600" dirty="0">
                <a:cs typeface="+mn-cs"/>
              </a:rPr>
              <a:t>입력 시 자동 저장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사용자가 수정한 데이터를 반영하여 분석 파일 생성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97717" y="523008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6865780" y="4019812"/>
            <a:ext cx="787701" cy="3094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26" y="4610670"/>
            <a:ext cx="748008" cy="68727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15616" y="44020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1435858" y="4452710"/>
            <a:ext cx="3776634" cy="25707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18924" y="375134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17955" y="5024209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테이블 데이터 수정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2876" y="5881976"/>
            <a:ext cx="2874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사용자 수정이 반영된 분석 파일 생성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537866"/>
            <a:ext cx="4831499" cy="31244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74919" y="5888305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테이블 데이터 수정 완료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386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5616621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 smtClean="0">
                <a:cs typeface="+mn-cs"/>
              </a:rPr>
              <a:t>시연 시나리오</a:t>
            </a:r>
            <a:endParaRPr lang="en-US" altLang="ko-KR" sz="1800" dirty="0">
              <a:cs typeface="+mn-cs"/>
            </a:endParaRPr>
          </a:p>
          <a:p>
            <a:pPr marL="400050" lvl="2" indent="0">
              <a:buNone/>
            </a:pPr>
            <a:r>
              <a:rPr lang="ko-KR" altLang="en-US" sz="1600" dirty="0"/>
              <a:t>①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공통 </a:t>
            </a:r>
            <a:r>
              <a:rPr lang="ko-KR" altLang="en-US" sz="1600" dirty="0"/>
              <a:t>속성값 </a:t>
            </a:r>
            <a:r>
              <a:rPr lang="ko-KR" altLang="en-US" sz="1600" dirty="0" smtClean="0"/>
              <a:t>설정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 버튼을 클릭하여 기본 </a:t>
            </a:r>
            <a:r>
              <a:rPr lang="ko-KR" altLang="en-US" sz="1600" dirty="0" err="1" smtClean="0"/>
              <a:t>설정값</a:t>
            </a:r>
            <a:r>
              <a:rPr lang="ko-KR" altLang="en-US" sz="1600" dirty="0" smtClean="0"/>
              <a:t> 확인</a:t>
            </a:r>
            <a:endParaRPr lang="en-US" altLang="ko-KR" sz="1600" dirty="0" smtClean="0"/>
          </a:p>
          <a:p>
            <a:pPr marL="400050" lvl="2" indent="0">
              <a:buNone/>
            </a:pPr>
            <a:r>
              <a:rPr lang="en-US" altLang="ko-KR" sz="1400" dirty="0" smtClean="0"/>
              <a:t>    - </a:t>
            </a:r>
            <a:r>
              <a:rPr lang="ko-KR" altLang="en-US" sz="1400" dirty="0" smtClean="0"/>
              <a:t>무작위로 값을 변경하여 변경된 데이터 저장 여부 확인</a:t>
            </a:r>
            <a:endParaRPr lang="en-US" altLang="ko-KR" sz="1400" dirty="0" smtClean="0"/>
          </a:p>
          <a:p>
            <a:pPr marL="400050" lvl="2" indent="0">
              <a:buNone/>
            </a:pPr>
            <a:endParaRPr lang="en-US" altLang="ko-KR" sz="600" dirty="0" smtClean="0">
              <a:cs typeface="+mn-cs"/>
            </a:endParaRPr>
          </a:p>
          <a:p>
            <a:pPr marL="400050" lvl="2" indent="0">
              <a:buNone/>
            </a:pPr>
            <a:r>
              <a:rPr lang="ko-KR" altLang="en-US" sz="1600" dirty="0" smtClean="0">
                <a:cs typeface="+mn-cs"/>
              </a:rPr>
              <a:t>② 검색 조건 입력 </a:t>
            </a:r>
            <a:r>
              <a:rPr lang="en-US" altLang="ko-KR" sz="1600" dirty="0" smtClean="0">
                <a:solidFill>
                  <a:srgbClr val="0000CC"/>
                </a:solidFill>
                <a:cs typeface="+mn-cs"/>
              </a:rPr>
              <a:t>(</a:t>
            </a:r>
            <a:r>
              <a:rPr lang="ko-KR" altLang="en-US" sz="1600" dirty="0" err="1" smtClean="0">
                <a:solidFill>
                  <a:srgbClr val="0000CC"/>
                </a:solidFill>
                <a:cs typeface="+mn-cs"/>
              </a:rPr>
              <a:t>예시값</a:t>
            </a:r>
            <a:r>
              <a:rPr lang="en-US" altLang="ko-KR" sz="1600" dirty="0" smtClean="0">
                <a:solidFill>
                  <a:srgbClr val="0000CC"/>
                </a:solidFill>
                <a:cs typeface="+mn-cs"/>
              </a:rPr>
              <a:t>)</a:t>
            </a:r>
          </a:p>
          <a:p>
            <a:pPr marL="400050" lvl="2" indent="0">
              <a:buNone/>
            </a:pPr>
            <a:r>
              <a:rPr lang="ko-KR" altLang="en-US" sz="1400" dirty="0" smtClean="0"/>
              <a:t>  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검색 방법 선택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“</a:t>
            </a:r>
            <a:r>
              <a:rPr lang="ko-KR" altLang="en-US" sz="1400" dirty="0" smtClean="0">
                <a:solidFill>
                  <a:srgbClr val="0000CC"/>
                </a:solidFill>
              </a:rPr>
              <a:t>주소</a:t>
            </a:r>
            <a:r>
              <a:rPr lang="en-US" altLang="ko-KR" sz="1400" dirty="0" smtClean="0">
                <a:solidFill>
                  <a:srgbClr val="0000CC"/>
                </a:solidFill>
              </a:rPr>
              <a:t>”</a:t>
            </a:r>
          </a:p>
          <a:p>
            <a:pPr marL="400050" lvl="2" indent="0">
              <a:buNone/>
            </a:pPr>
            <a:r>
              <a:rPr lang="en-US" altLang="ko-KR" sz="1400" dirty="0" smtClean="0"/>
              <a:t>    - </a:t>
            </a:r>
            <a:r>
              <a:rPr lang="ko-KR" altLang="en-US" sz="1400" dirty="0" smtClean="0"/>
              <a:t>주소 입력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“</a:t>
            </a:r>
            <a:r>
              <a:rPr lang="ko-KR" altLang="en-US" sz="1400" dirty="0" smtClean="0">
                <a:solidFill>
                  <a:srgbClr val="0000CC"/>
                </a:solidFill>
              </a:rPr>
              <a:t>나주시 교동</a:t>
            </a:r>
            <a:r>
              <a:rPr lang="en-US" altLang="ko-KR" sz="1400" dirty="0" smtClean="0">
                <a:solidFill>
                  <a:srgbClr val="0000CC"/>
                </a:solidFill>
              </a:rPr>
              <a:t>”</a:t>
            </a:r>
          </a:p>
          <a:p>
            <a:pPr marL="400050" lvl="2" indent="0">
              <a:buNone/>
            </a:pPr>
            <a:r>
              <a:rPr lang="en-US" altLang="ko-KR" sz="1400" dirty="0" smtClean="0"/>
              <a:t>    - </a:t>
            </a:r>
            <a:r>
              <a:rPr lang="ko-KR" altLang="en-US" sz="1400" dirty="0" smtClean="0"/>
              <a:t>사업자명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“SKT”, “KT”</a:t>
            </a:r>
          </a:p>
          <a:p>
            <a:pPr marL="400050" lvl="2" indent="0">
              <a:buNone/>
            </a:pPr>
            <a:r>
              <a:rPr lang="en-US" altLang="ko-KR" sz="1400" dirty="0" smtClean="0"/>
              <a:t>    </a:t>
            </a:r>
            <a:r>
              <a:rPr lang="en-US" altLang="ko-KR" sz="1400" dirty="0"/>
              <a:t>-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기지국 서비스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“4G”</a:t>
            </a:r>
            <a:endParaRPr lang="en-US" altLang="ko-KR" sz="1400" dirty="0">
              <a:solidFill>
                <a:srgbClr val="0000CC"/>
              </a:solidFill>
            </a:endParaRPr>
          </a:p>
          <a:p>
            <a:pPr marL="400050" lvl="2" indent="0">
              <a:buNone/>
            </a:pPr>
            <a:r>
              <a:rPr lang="en-US" altLang="ko-KR" sz="1400" dirty="0" smtClean="0"/>
              <a:t>    - </a:t>
            </a:r>
            <a:r>
              <a:rPr lang="ko-KR" altLang="en-US" sz="1400" dirty="0" smtClean="0"/>
              <a:t>검색반경 선택 </a:t>
            </a:r>
            <a:r>
              <a:rPr lang="en-US" altLang="ko-KR" sz="1400" dirty="0" smtClean="0"/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“500m”</a:t>
            </a:r>
          </a:p>
          <a:p>
            <a:pPr marL="400050" lvl="2" indent="0">
              <a:buNone/>
            </a:pPr>
            <a:endParaRPr lang="en-US" altLang="ko-KR" sz="600" dirty="0" smtClean="0"/>
          </a:p>
          <a:p>
            <a:pPr marL="400050" lvl="2" indent="0">
              <a:buNone/>
            </a:pPr>
            <a:r>
              <a:rPr lang="ko-KR" altLang="en-US" sz="1600" dirty="0" smtClean="0"/>
              <a:t>③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검색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 버튼 클릭하여 결과 데이터 확인</a:t>
            </a:r>
            <a:endParaRPr lang="en-US" altLang="ko-KR" sz="1600" dirty="0" smtClean="0"/>
          </a:p>
          <a:p>
            <a:pPr marL="400050" lvl="2" indent="0">
              <a:buNone/>
            </a:pPr>
            <a:endParaRPr lang="en-US" altLang="ko-KR" sz="600" dirty="0" smtClean="0"/>
          </a:p>
          <a:p>
            <a:pPr marL="400050" lvl="2" indent="0">
              <a:buNone/>
            </a:pPr>
            <a:r>
              <a:rPr lang="ko-KR" altLang="en-US" sz="1600" dirty="0" smtClean="0"/>
              <a:t>④ 결과 데이터 조작 기능 확인</a:t>
            </a:r>
            <a:endParaRPr lang="en-US" altLang="ko-KR" sz="1600" dirty="0" smtClean="0"/>
          </a:p>
          <a:p>
            <a:pPr marL="400050" lvl="2" indent="0">
              <a:buNone/>
            </a:pPr>
            <a:r>
              <a:rPr lang="ko-KR" altLang="en-US" sz="1400" dirty="0"/>
              <a:t> </a:t>
            </a:r>
            <a:r>
              <a:rPr lang="ko-KR" altLang="en-US" sz="1400" dirty="0" smtClean="0"/>
              <a:t> 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무작위로 행 선택 및 </a:t>
            </a:r>
            <a:r>
              <a:rPr lang="en-US" altLang="ko-KR" sz="1400" dirty="0" smtClean="0"/>
              <a:t>“</a:t>
            </a:r>
            <a:r>
              <a:rPr lang="ko-KR" altLang="en-US" sz="1400" dirty="0" smtClean="0"/>
              <a:t>선택 행 삭제</a:t>
            </a:r>
            <a:r>
              <a:rPr lang="en-US" altLang="ko-KR" sz="1400" dirty="0" smtClean="0"/>
              <a:t>” </a:t>
            </a:r>
            <a:r>
              <a:rPr lang="ko-KR" altLang="en-US" sz="1400" dirty="0" smtClean="0"/>
              <a:t>버튼 클릭하여 삭제여부 확인</a:t>
            </a:r>
            <a:endParaRPr lang="en-US" altLang="ko-KR" sz="1400" dirty="0" smtClean="0"/>
          </a:p>
          <a:p>
            <a:pPr marL="400050" lvl="2" indent="0">
              <a:buNone/>
            </a:pPr>
            <a:r>
              <a:rPr lang="en-US" altLang="ko-KR" sz="1400" dirty="0" smtClean="0"/>
              <a:t>    </a:t>
            </a:r>
            <a:r>
              <a:rPr lang="en-US" altLang="ko-KR" sz="1400" dirty="0"/>
              <a:t>- </a:t>
            </a:r>
            <a:r>
              <a:rPr lang="ko-KR" altLang="en-US" sz="1400" dirty="0"/>
              <a:t>무작위로 선택한 셀을 더블 클릭하여 텍스트 수정</a:t>
            </a:r>
            <a:endParaRPr lang="en-US" altLang="ko-KR" sz="1400" dirty="0" smtClean="0"/>
          </a:p>
          <a:p>
            <a:pPr marL="400050" lvl="2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- </a:t>
            </a:r>
            <a:r>
              <a:rPr lang="ko-KR" altLang="en-US" sz="1400" dirty="0" smtClean="0"/>
              <a:t>무작위로 접속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비접속</a:t>
            </a:r>
            <a:r>
              <a:rPr lang="ko-KR" altLang="en-US" sz="1400" dirty="0" smtClean="0"/>
              <a:t> 기지국 분류</a:t>
            </a:r>
            <a:endParaRPr lang="en-US" altLang="ko-KR" sz="1400" dirty="0" smtClean="0"/>
          </a:p>
          <a:p>
            <a:pPr marL="400050" lvl="2" indent="0">
              <a:buNone/>
            </a:pPr>
            <a:endParaRPr lang="en-US" altLang="ko-KR" sz="600" dirty="0" smtClean="0"/>
          </a:p>
          <a:p>
            <a:pPr marL="400050" lvl="2" indent="0">
              <a:buNone/>
            </a:pPr>
            <a:r>
              <a:rPr lang="ko-KR" altLang="en-US" sz="1600" dirty="0" smtClean="0"/>
              <a:t>⑤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분석파일 제공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 버튼 클릭 및 생성 파일 내용 확인</a:t>
            </a:r>
            <a:endParaRPr lang="en-US" altLang="ko-KR" sz="1600" dirty="0" smtClean="0"/>
          </a:p>
          <a:p>
            <a:pPr marL="400050" lvl="2" indent="0"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- </a:t>
            </a:r>
            <a:r>
              <a:rPr lang="ko-KR" altLang="en-US" sz="1400" dirty="0" smtClean="0"/>
              <a:t>사용자가 수정한 셀 내용이 파일에 반영되었는가 확인</a:t>
            </a:r>
            <a:endParaRPr lang="en-US" altLang="ko-KR" sz="1400" dirty="0" smtClean="0"/>
          </a:p>
          <a:p>
            <a:pPr marL="400050" lvl="2" indent="0">
              <a:buNone/>
            </a:pPr>
            <a:endParaRPr lang="en-US" altLang="ko-KR" sz="600" dirty="0" smtClean="0"/>
          </a:p>
          <a:p>
            <a:pPr marL="400050" lvl="2" indent="0">
              <a:buNone/>
            </a:pPr>
            <a:r>
              <a:rPr lang="ko-KR" altLang="en-US" sz="1600" dirty="0" smtClean="0"/>
              <a:t>⑥ 검색 조건을 다르게 하여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절차②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 부터 반복 시행</a:t>
            </a:r>
            <a:endParaRPr lang="en-US" altLang="ko-KR" sz="1600" dirty="0" smtClean="0"/>
          </a:p>
          <a:p>
            <a:pPr marL="400050" lvl="2" indent="0">
              <a:buNone/>
            </a:pPr>
            <a:endParaRPr lang="en-US" altLang="ko-KR" sz="600" dirty="0" smtClean="0"/>
          </a:p>
          <a:p>
            <a:pPr marL="400050" lvl="2" indent="0">
              <a:buNone/>
            </a:pPr>
            <a:r>
              <a:rPr lang="ko-KR" altLang="en-US" sz="1600" dirty="0" smtClean="0"/>
              <a:t>⑦ </a:t>
            </a:r>
            <a:r>
              <a:rPr lang="en-US" altLang="ko-KR" sz="1600" dirty="0" smtClean="0"/>
              <a:t>“</a:t>
            </a:r>
            <a:r>
              <a:rPr lang="ko-KR" altLang="en-US" sz="1600" dirty="0" smtClean="0"/>
              <a:t>배치 파일</a:t>
            </a:r>
            <a:r>
              <a:rPr lang="en-US" altLang="ko-KR" sz="1600" dirty="0" smtClean="0"/>
              <a:t>” </a:t>
            </a:r>
            <a:r>
              <a:rPr lang="ko-KR" altLang="en-US" sz="1600" dirty="0" smtClean="0"/>
              <a:t>버튼 클릭</a:t>
            </a:r>
            <a:endParaRPr lang="en-US" altLang="ko-KR" sz="1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화살표: U자형 95">
            <a:extLst>
              <a:ext uri="{FF2B5EF4-FFF2-40B4-BE49-F238E27FC236}">
                <a16:creationId xmlns="" xmlns:a16="http://schemas.microsoft.com/office/drawing/2014/main" id="{D132CB3B-6561-4B27-BD96-8564744403DA}"/>
              </a:ext>
            </a:extLst>
          </p:cNvPr>
          <p:cNvSpPr/>
          <p:nvPr/>
        </p:nvSpPr>
        <p:spPr bwMode="auto">
          <a:xfrm rot="5400000">
            <a:off x="8329586" y="3485403"/>
            <a:ext cx="799343" cy="537652"/>
          </a:xfrm>
          <a:prstGeom prst="uturnArrow">
            <a:avLst>
              <a:gd name="adj1" fmla="val 34537"/>
              <a:gd name="adj2" fmla="val 25000"/>
              <a:gd name="adj3" fmla="val 25000"/>
              <a:gd name="adj4" fmla="val 26266"/>
              <a:gd name="adj5" fmla="val 75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사다리꼴 70">
            <a:extLst>
              <a:ext uri="{FF2B5EF4-FFF2-40B4-BE49-F238E27FC236}">
                <a16:creationId xmlns="" xmlns:a16="http://schemas.microsoft.com/office/drawing/2014/main" id="{2D9D24C2-802F-4A50-9C1D-71556F2E5C74}"/>
              </a:ext>
            </a:extLst>
          </p:cNvPr>
          <p:cNvSpPr/>
          <p:nvPr/>
        </p:nvSpPr>
        <p:spPr bwMode="auto">
          <a:xfrm rot="16200000">
            <a:off x="3758584" y="4054918"/>
            <a:ext cx="2972412" cy="691332"/>
          </a:xfrm>
          <a:prstGeom prst="trapezoid">
            <a:avLst>
              <a:gd name="adj" fmla="val 53014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화살표: U자형 80">
            <a:extLst>
              <a:ext uri="{FF2B5EF4-FFF2-40B4-BE49-F238E27FC236}">
                <a16:creationId xmlns="" xmlns:a16="http://schemas.microsoft.com/office/drawing/2014/main" id="{A7756DA1-51F0-4FD9-9356-BF7682ADF27F}"/>
              </a:ext>
            </a:extLst>
          </p:cNvPr>
          <p:cNvSpPr/>
          <p:nvPr/>
        </p:nvSpPr>
        <p:spPr bwMode="auto">
          <a:xfrm rot="5400000">
            <a:off x="8256555" y="4880695"/>
            <a:ext cx="945405" cy="537652"/>
          </a:xfrm>
          <a:prstGeom prst="uturnArrow">
            <a:avLst>
              <a:gd name="adj1" fmla="val 34537"/>
              <a:gd name="adj2" fmla="val 25000"/>
              <a:gd name="adj3" fmla="val 25000"/>
              <a:gd name="adj4" fmla="val 26266"/>
              <a:gd name="adj5" fmla="val 75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7C2BE507-0DF6-4505-85CE-8179BC3294A8}"/>
              </a:ext>
            </a:extLst>
          </p:cNvPr>
          <p:cNvGrpSpPr/>
          <p:nvPr/>
        </p:nvGrpSpPr>
        <p:grpSpPr>
          <a:xfrm>
            <a:off x="248631" y="1628801"/>
            <a:ext cx="5043449" cy="799344"/>
            <a:chOff x="2202427" y="1772817"/>
            <a:chExt cx="4920121" cy="799344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A52C49A8-8DB3-461E-BCD3-6BD2DFCAF713}"/>
                </a:ext>
              </a:extLst>
            </p:cNvPr>
            <p:cNvSpPr/>
            <p:nvPr/>
          </p:nvSpPr>
          <p:spPr bwMode="auto">
            <a:xfrm>
              <a:off x="2202427" y="1772817"/>
              <a:ext cx="4920121" cy="799344"/>
            </a:xfrm>
            <a:prstGeom prst="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GUI</a:t>
              </a:r>
              <a:endParaRPr kumimoji="1" lang="ko-KR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718CE101-FA70-4903-A058-817FC7C4C88F}"/>
                </a:ext>
              </a:extLst>
            </p:cNvPr>
            <p:cNvSpPr txBox="1"/>
            <p:nvPr/>
          </p:nvSpPr>
          <p:spPr>
            <a:xfrm>
              <a:off x="3740976" y="1844824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b="1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배치파일</a:t>
              </a:r>
              <a:r>
                <a:rPr lang="ko-KR" alt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실행 버튼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828ED5E5-9FD8-4DF0-9583-B8CC2B3F4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981" y="2152552"/>
              <a:ext cx="4635011" cy="323158"/>
            </a:xfrm>
            <a:prstGeom prst="rect">
              <a:avLst/>
            </a:prstGeom>
          </p:spPr>
        </p:pic>
      </p:grp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6616AEAC-3D82-47BE-805C-F9EF99ABAC47}"/>
              </a:ext>
            </a:extLst>
          </p:cNvPr>
          <p:cNvCxnSpPr>
            <a:cxnSpLocks/>
            <a:endCxn id="20" idx="0"/>
          </p:cNvCxnSpPr>
          <p:nvPr/>
        </p:nvCxnSpPr>
        <p:spPr bwMode="auto">
          <a:xfrm>
            <a:off x="848949" y="2284955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DC61BEDF-70B3-4B6C-A965-DB1648CB0247}"/>
              </a:ext>
            </a:extLst>
          </p:cNvPr>
          <p:cNvCxnSpPr>
            <a:cxnSpLocks/>
          </p:cNvCxnSpPr>
          <p:nvPr/>
        </p:nvCxnSpPr>
        <p:spPr bwMode="auto">
          <a:xfrm>
            <a:off x="1835696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C5A43758-99FA-4E8A-ABBB-C7A0F7EBCFBC}"/>
              </a:ext>
            </a:extLst>
          </p:cNvPr>
          <p:cNvCxnSpPr>
            <a:cxnSpLocks/>
          </p:cNvCxnSpPr>
          <p:nvPr/>
        </p:nvCxnSpPr>
        <p:spPr bwMode="auto">
          <a:xfrm>
            <a:off x="2771800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60D0A753-7531-479F-B87F-A89F48244B59}"/>
              </a:ext>
            </a:extLst>
          </p:cNvPr>
          <p:cNvCxnSpPr>
            <a:cxnSpLocks/>
          </p:cNvCxnSpPr>
          <p:nvPr/>
        </p:nvCxnSpPr>
        <p:spPr bwMode="auto">
          <a:xfrm>
            <a:off x="3779912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7AC345EA-69D9-4171-8AF1-BB950AD2AB39}"/>
              </a:ext>
            </a:extLst>
          </p:cNvPr>
          <p:cNvCxnSpPr>
            <a:cxnSpLocks/>
          </p:cNvCxnSpPr>
          <p:nvPr/>
        </p:nvCxnSpPr>
        <p:spPr bwMode="auto">
          <a:xfrm>
            <a:off x="4716016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사다리꼴 67">
            <a:extLst>
              <a:ext uri="{FF2B5EF4-FFF2-40B4-BE49-F238E27FC236}">
                <a16:creationId xmlns="" xmlns:a16="http://schemas.microsoft.com/office/drawing/2014/main" id="{364270F5-098C-4DC8-B36E-80794C209AC8}"/>
              </a:ext>
            </a:extLst>
          </p:cNvPr>
          <p:cNvSpPr/>
          <p:nvPr/>
        </p:nvSpPr>
        <p:spPr bwMode="auto">
          <a:xfrm rot="10800000">
            <a:off x="682391" y="2915356"/>
            <a:ext cx="4267642" cy="277465"/>
          </a:xfrm>
          <a:prstGeom prst="trapezoi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CE60B04-8478-48DF-9B15-C32CBBD54C4C}"/>
              </a:ext>
            </a:extLst>
          </p:cNvPr>
          <p:cNvSpPr/>
          <p:nvPr/>
        </p:nvSpPr>
        <p:spPr bwMode="auto">
          <a:xfrm>
            <a:off x="4298952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3.2 </a:t>
            </a:r>
            <a:r>
              <a:rPr kumimoji="1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수색지역 분석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9219221" y="1664805"/>
            <a:ext cx="2377280" cy="1944216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본 기능이 본 과제에서 어떻게 구현되는지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모든 기능이 동일한 방법으로 개발될 것 같은데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어디까지 구현되었는지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="" xmlns:a16="http://schemas.microsoft.com/office/drawing/2014/main" id="{20550A39-5B4C-45F2-B046-CB5D8E507D07}"/>
              </a:ext>
            </a:extLst>
          </p:cNvPr>
          <p:cNvSpPr txBox="1">
            <a:spLocks/>
          </p:cNvSpPr>
          <p:nvPr/>
        </p:nvSpPr>
        <p:spPr>
          <a:xfrm>
            <a:off x="323528" y="908723"/>
            <a:ext cx="8517632" cy="554461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kumimoji="1" sz="22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20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8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4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9pPr>
          </a:lstStyle>
          <a:p>
            <a:pPr marL="342900" lvl="1" indent="-342900">
              <a:buFont typeface="Wingdings" pitchFamily="2" charset="2"/>
              <a:buChar char="q"/>
            </a:pPr>
            <a:r>
              <a:rPr lang="en-US" altLang="ko-KR" sz="1800" kern="0" dirty="0"/>
              <a:t>GUI</a:t>
            </a:r>
            <a:r>
              <a:rPr lang="ko-KR" altLang="en-US" sz="1800" kern="0" dirty="0"/>
              <a:t>에서 생성된 </a:t>
            </a:r>
            <a:r>
              <a:rPr lang="en-US" altLang="ko-KR" sz="1800" kern="0" dirty="0"/>
              <a:t>EWX</a:t>
            </a:r>
            <a:r>
              <a:rPr lang="ko-KR" altLang="en-US" sz="1800" kern="0" dirty="0"/>
              <a:t>를 </a:t>
            </a:r>
            <a:r>
              <a:rPr lang="en-US" altLang="ko-KR" sz="1800" kern="0" dirty="0"/>
              <a:t>HTZ Communicate</a:t>
            </a:r>
            <a:r>
              <a:rPr lang="ko-KR" altLang="en-US" sz="1800" kern="0" dirty="0"/>
              <a:t>의</a:t>
            </a:r>
            <a:r>
              <a:rPr lang="en-US" altLang="ko-KR" sz="1800" kern="0" dirty="0"/>
              <a:t> Project</a:t>
            </a:r>
            <a:r>
              <a:rPr lang="ko-KR" altLang="en-US" sz="1800" kern="0" dirty="0"/>
              <a:t>와 연결하고</a:t>
            </a:r>
            <a:r>
              <a:rPr lang="en-US" altLang="ko-KR" sz="1800" kern="0" dirty="0"/>
              <a:t>, </a:t>
            </a:r>
            <a:r>
              <a:rPr lang="ko-KR" altLang="en-US" sz="1800" kern="0" dirty="0" smtClean="0"/>
              <a:t>자동화</a:t>
            </a:r>
            <a:endParaRPr lang="en-US" altLang="ko-KR" sz="1800" kern="0" dirty="0" smtClean="0"/>
          </a:p>
          <a:p>
            <a:pPr marL="0" lvl="1" indent="0">
              <a:buNone/>
            </a:pPr>
            <a:r>
              <a:rPr lang="en-US" altLang="ko-KR" sz="1800" kern="0" dirty="0"/>
              <a:t> </a:t>
            </a:r>
            <a:r>
              <a:rPr lang="en-US" altLang="ko-KR" sz="1800" kern="0" dirty="0" smtClean="0"/>
              <a:t>   </a:t>
            </a:r>
            <a:r>
              <a:rPr lang="ko-KR" altLang="en-US" sz="1800" kern="0" dirty="0" smtClean="0"/>
              <a:t>연동작업을 </a:t>
            </a:r>
            <a:r>
              <a:rPr lang="ko-KR" altLang="en-US" sz="1800" kern="0" dirty="0"/>
              <a:t>위하여 </a:t>
            </a:r>
            <a:r>
              <a:rPr lang="en-US" altLang="ko-KR" sz="1800" kern="0" dirty="0"/>
              <a:t>Command-line Scripting</a:t>
            </a:r>
            <a:r>
              <a:rPr lang="ko-KR" altLang="en-US" sz="1800" kern="0" dirty="0" smtClean="0"/>
              <a:t>방식 </a:t>
            </a:r>
            <a:r>
              <a:rPr lang="ko-KR" altLang="en-US" sz="1800" kern="0" dirty="0"/>
              <a:t>배치파일을 생성하여 실행</a:t>
            </a:r>
            <a:r>
              <a:rPr lang="en-US" altLang="ko-KR" sz="1800" kern="0" dirty="0"/>
              <a:t> </a:t>
            </a:r>
            <a:endParaRPr lang="en-US" altLang="ko-KR" sz="1800" kern="0" dirty="0"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7BEADED9-ACB0-4750-BA1D-F6EF52520717}"/>
              </a:ext>
            </a:extLst>
          </p:cNvPr>
          <p:cNvSpPr/>
          <p:nvPr/>
        </p:nvSpPr>
        <p:spPr bwMode="auto">
          <a:xfrm>
            <a:off x="416512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6B7A621-E2BA-4F2A-BBD5-284DFD5E069C}"/>
              </a:ext>
            </a:extLst>
          </p:cNvPr>
          <p:cNvSpPr/>
          <p:nvPr/>
        </p:nvSpPr>
        <p:spPr bwMode="auto">
          <a:xfrm>
            <a:off x="1356283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C2EF503D-3E20-4948-B9C4-264B9F046A8F}"/>
              </a:ext>
            </a:extLst>
          </p:cNvPr>
          <p:cNvSpPr/>
          <p:nvPr/>
        </p:nvSpPr>
        <p:spPr bwMode="auto">
          <a:xfrm>
            <a:off x="2337917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E4E1BD7-390B-4FD3-9287-07E1E8B94B54}"/>
              </a:ext>
            </a:extLst>
          </p:cNvPr>
          <p:cNvSpPr/>
          <p:nvPr/>
        </p:nvSpPr>
        <p:spPr bwMode="auto">
          <a:xfrm>
            <a:off x="3319551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D230020E-8946-4343-A5F4-E820D56401BC}"/>
              </a:ext>
            </a:extLst>
          </p:cNvPr>
          <p:cNvGrpSpPr/>
          <p:nvPr/>
        </p:nvGrpSpPr>
        <p:grpSpPr>
          <a:xfrm>
            <a:off x="5607548" y="3794210"/>
            <a:ext cx="3013992" cy="1162123"/>
            <a:chOff x="4572001" y="3974597"/>
            <a:chExt cx="3013992" cy="1230175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468707C3-31B0-4019-BE10-C3366B71E539}"/>
                </a:ext>
              </a:extLst>
            </p:cNvPr>
            <p:cNvSpPr/>
            <p:nvPr/>
          </p:nvSpPr>
          <p:spPr bwMode="auto">
            <a:xfrm>
              <a:off x="4572001" y="3974597"/>
              <a:ext cx="3013992" cy="123017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4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HTZ </a:t>
              </a:r>
            </a:p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4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Communicate</a:t>
              </a: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6AA91232-C475-4B79-A185-DE1E46B99D04}"/>
                </a:ext>
              </a:extLst>
            </p:cNvPr>
            <p:cNvSpPr/>
            <p:nvPr/>
          </p:nvSpPr>
          <p:spPr>
            <a:xfrm>
              <a:off x="4618670" y="4848130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/</a:t>
              </a:r>
              <a:r>
                <a:rPr kumimoji="0" lang="ko-KR" altLang="en-US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비접속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Best Server 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7C6B8333-30C3-41CB-8C18-BF4F44774137}"/>
                </a:ext>
              </a:extLst>
            </p:cNvPr>
            <p:cNvSpPr/>
            <p:nvPr/>
          </p:nvSpPr>
          <p:spPr>
            <a:xfrm>
              <a:off x="4618670" y="4494173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/</a:t>
              </a:r>
              <a:r>
                <a:rPr kumimoji="0" lang="ko-KR" altLang="en-US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비접속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커버리지 분석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D2A38811-CCA4-4597-B759-AC3DD9663876}"/>
                </a:ext>
              </a:extLst>
            </p:cNvPr>
            <p:cNvSpPr/>
            <p:nvPr/>
          </p:nvSpPr>
          <p:spPr>
            <a:xfrm>
              <a:off x="6102648" y="4494172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 기지국 중첩 분석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53A1C32F-1609-4043-A3C6-55C2A2DF46FE}"/>
                </a:ext>
              </a:extLst>
            </p:cNvPr>
            <p:cNvSpPr/>
            <p:nvPr/>
          </p:nvSpPr>
          <p:spPr>
            <a:xfrm>
              <a:off x="6102648" y="4853130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수색지역 선정 분석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D6FA57EE-FC48-4D71-902F-6284047C8C6F}"/>
              </a:ext>
            </a:extLst>
          </p:cNvPr>
          <p:cNvGrpSpPr/>
          <p:nvPr/>
        </p:nvGrpSpPr>
        <p:grpSpPr>
          <a:xfrm>
            <a:off x="5607548" y="5013176"/>
            <a:ext cx="3013992" cy="873614"/>
            <a:chOff x="4569112" y="4895481"/>
            <a:chExt cx="3013992" cy="734772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136EC31D-E542-42D5-8829-30DC5B5678A9}"/>
                </a:ext>
              </a:extLst>
            </p:cNvPr>
            <p:cNvSpPr/>
            <p:nvPr/>
          </p:nvSpPr>
          <p:spPr bwMode="auto">
            <a:xfrm>
              <a:off x="4569112" y="4895481"/>
              <a:ext cx="3013992" cy="734772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Google Earth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D3BADE69-9A07-4F2F-AE64-0EBD6F9912A2}"/>
                </a:ext>
              </a:extLst>
            </p:cNvPr>
            <p:cNvSpPr/>
            <p:nvPr/>
          </p:nvSpPr>
          <p:spPr>
            <a:xfrm>
              <a:off x="5055643" y="5200243"/>
              <a:ext cx="2088232" cy="35949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  <a:effectLst/>
          </p:spPr>
          <p:txBody>
            <a:bodyPr lIns="36000" tIns="36000" rIns="36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Google Earth KMZ file Image TIF file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80620AAB-AB26-4990-8988-4F3895F47A2D}"/>
              </a:ext>
            </a:extLst>
          </p:cNvPr>
          <p:cNvGrpSpPr/>
          <p:nvPr/>
        </p:nvGrpSpPr>
        <p:grpSpPr>
          <a:xfrm>
            <a:off x="682395" y="3150009"/>
            <a:ext cx="4267638" cy="2480540"/>
            <a:chOff x="248632" y="3324725"/>
            <a:chExt cx="4267638" cy="2480540"/>
          </a:xfrm>
        </p:grpSpPr>
        <p:pic>
          <p:nvPicPr>
            <p:cNvPr id="62" name="그림 61">
              <a:extLst>
                <a:ext uri="{FF2B5EF4-FFF2-40B4-BE49-F238E27FC236}">
                  <a16:creationId xmlns="" xmlns:a16="http://schemas.microsoft.com/office/drawing/2014/main" id="{ABCDEF43-74A3-4D3A-82CE-48DEFF3D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32" y="3324725"/>
              <a:ext cx="4267638" cy="2480540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D6671647-885C-463D-B049-049A42D34316}"/>
                </a:ext>
              </a:extLst>
            </p:cNvPr>
            <p:cNvSpPr/>
            <p:nvPr/>
          </p:nvSpPr>
          <p:spPr bwMode="auto">
            <a:xfrm>
              <a:off x="386990" y="3996518"/>
              <a:ext cx="4111912" cy="154506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A27F58D8-0798-4F4E-88B8-322257A68D17}"/>
              </a:ext>
            </a:extLst>
          </p:cNvPr>
          <p:cNvSpPr txBox="1"/>
          <p:nvPr/>
        </p:nvSpPr>
        <p:spPr>
          <a:xfrm>
            <a:off x="606032" y="5661248"/>
            <a:ext cx="5149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[GUI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HTZ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Communicate 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자동화 연동기능 구현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각 분석기능에 맞는 명령 스크립트 작성하고 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BAT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파일을 생성</a:t>
            </a:r>
            <a:endParaRPr lang="en-US" altLang="ko-KR" sz="12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BAT 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파일의 명령 스크립트를 통해 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HTZ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2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Project</a:t>
            </a:r>
            <a:r>
              <a:rPr lang="ko-KR" altLang="en-US" sz="12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실행</a:t>
            </a:r>
            <a:endParaRPr lang="en-US" altLang="ko-KR" sz="12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Project</a:t>
            </a:r>
            <a:r>
              <a:rPr lang="ko-KR" altLang="en-US" sz="12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에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서</a:t>
            </a:r>
            <a:r>
              <a:rPr lang="ko-KR" altLang="en-US" sz="12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호출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된</a:t>
            </a:r>
            <a:r>
              <a:rPr lang="ko-KR" altLang="en-US" sz="12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EWX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의 기지국 정보들에 대한 </a:t>
            </a:r>
            <a:r>
              <a:rPr lang="ko-KR" altLang="en-US" sz="12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분석기능을 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수행</a:t>
            </a:r>
            <a:endParaRPr lang="en-US" altLang="ko-KR" sz="12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9D15F8D5-14DF-449D-9AC1-B9DEDC81A297}"/>
              </a:ext>
            </a:extLst>
          </p:cNvPr>
          <p:cNvGrpSpPr/>
          <p:nvPr/>
        </p:nvGrpSpPr>
        <p:grpSpPr>
          <a:xfrm>
            <a:off x="5607548" y="2917688"/>
            <a:ext cx="3013992" cy="799344"/>
            <a:chOff x="5593321" y="2288969"/>
            <a:chExt cx="3013992" cy="799344"/>
          </a:xfrm>
        </p:grpSpPr>
        <p:sp>
          <p:nvSpPr>
            <p:cNvPr id="85" name="직사각형 84">
              <a:extLst>
                <a:ext uri="{FF2B5EF4-FFF2-40B4-BE49-F238E27FC236}">
                  <a16:creationId xmlns="" xmlns:a16="http://schemas.microsoft.com/office/drawing/2014/main" id="{8065F59C-E0AE-47CC-ABBC-E63B9FFF6F55}"/>
                </a:ext>
              </a:extLst>
            </p:cNvPr>
            <p:cNvSpPr/>
            <p:nvPr/>
          </p:nvSpPr>
          <p:spPr bwMode="auto">
            <a:xfrm>
              <a:off x="5593321" y="2288969"/>
              <a:ext cx="3013992" cy="799344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6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HTZ</a:t>
              </a:r>
              <a:r>
                <a:rPr kumimoji="1" lang="ko-KR" altLang="en-US" sz="16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en-US" altLang="ko-KR" sz="16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Project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1E04EE56-4926-4D53-892B-73994E8FBDE2}"/>
                </a:ext>
              </a:extLst>
            </p:cNvPr>
            <p:cNvSpPr/>
            <p:nvPr/>
          </p:nvSpPr>
          <p:spPr bwMode="auto">
            <a:xfrm>
              <a:off x="5711874" y="2390347"/>
              <a:ext cx="864874" cy="27746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200" b="1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xxx.EWX</a:t>
              </a:r>
              <a:endPara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248CF551-47E0-4104-B8A2-764BFF507A89}"/>
                </a:ext>
              </a:extLst>
            </p:cNvPr>
            <p:cNvSpPr/>
            <p:nvPr/>
          </p:nvSpPr>
          <p:spPr bwMode="auto">
            <a:xfrm>
              <a:off x="7636264" y="2697991"/>
              <a:ext cx="864874" cy="27746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200" b="1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xxx.RGE</a:t>
              </a:r>
              <a:endPara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FEE592B9-9785-4C76-8C32-0CB254D44CAE}"/>
                </a:ext>
              </a:extLst>
            </p:cNvPr>
            <p:cNvSpPr/>
            <p:nvPr/>
          </p:nvSpPr>
          <p:spPr bwMode="auto">
            <a:xfrm>
              <a:off x="6690594" y="2697991"/>
              <a:ext cx="864874" cy="27746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200" b="1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xxx.</a:t>
              </a:r>
              <a:r>
                <a:rPr kumimoji="1" lang="en-US" altLang="ko-KR" sz="1200" b="1" dirty="0" err="1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RSO</a:t>
              </a:r>
              <a:endPara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92" name="연결선: 꺾임 91">
            <a:extLst>
              <a:ext uri="{FF2B5EF4-FFF2-40B4-BE49-F238E27FC236}">
                <a16:creationId xmlns="" xmlns:a16="http://schemas.microsoft.com/office/drawing/2014/main" id="{1C0BEBD3-6236-4F35-B6E2-38DBF6044761}"/>
              </a:ext>
            </a:extLst>
          </p:cNvPr>
          <p:cNvCxnSpPr>
            <a:stCxn id="5" idx="3"/>
            <a:endCxn id="83" idx="0"/>
          </p:cNvCxnSpPr>
          <p:nvPr/>
        </p:nvCxnSpPr>
        <p:spPr bwMode="auto">
          <a:xfrm>
            <a:off x="5292080" y="2028473"/>
            <a:ext cx="866458" cy="990593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260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입력데이터</a:t>
            </a:r>
            <a:r>
              <a:rPr lang="en-US" altLang="ko-KR" sz="1800" dirty="0" smtClean="0">
                <a:cs typeface="+mn-cs"/>
              </a:rPr>
              <a:t>(KCA</a:t>
            </a:r>
            <a:r>
              <a:rPr lang="ko-KR" altLang="en-US" sz="1800" dirty="0" err="1" smtClean="0">
                <a:cs typeface="+mn-cs"/>
              </a:rPr>
              <a:t>무선국</a:t>
            </a:r>
            <a:r>
              <a:rPr lang="ko-KR" altLang="en-US" sz="1800" dirty="0" smtClean="0">
                <a:cs typeface="+mn-cs"/>
              </a:rPr>
              <a:t> </a:t>
            </a:r>
            <a:r>
              <a:rPr lang="ko-KR" altLang="en-US" sz="1800" dirty="0">
                <a:cs typeface="+mn-cs"/>
              </a:rPr>
              <a:t>분석목록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을 </a:t>
            </a:r>
            <a:r>
              <a:rPr lang="en-US" altLang="ko-KR" sz="1800" dirty="0">
                <a:cs typeface="+mn-cs"/>
              </a:rPr>
              <a:t>I</a:t>
            </a:r>
            <a:r>
              <a:rPr lang="en-US" altLang="ko-KR" sz="1800" dirty="0" smtClean="0">
                <a:cs typeface="+mn-cs"/>
              </a:rPr>
              <a:t>mport</a:t>
            </a:r>
            <a:r>
              <a:rPr lang="ko-KR" altLang="en-US" sz="1800" dirty="0" smtClean="0">
                <a:cs typeface="+mn-cs"/>
              </a:rPr>
              <a:t>하여 자동화 </a:t>
            </a:r>
            <a:r>
              <a:rPr lang="ko-KR" altLang="en-US" sz="1800" dirty="0">
                <a:cs typeface="+mn-cs"/>
              </a:rPr>
              <a:t>분석기능을 </a:t>
            </a:r>
            <a:r>
              <a:rPr lang="ko-KR" altLang="en-US" sz="1800" dirty="0" smtClean="0">
                <a:cs typeface="+mn-cs"/>
              </a:rPr>
              <a:t>수행하</a:t>
            </a:r>
            <a:r>
              <a:rPr lang="ko-KR" altLang="en-US" sz="1800" dirty="0">
                <a:cs typeface="+mn-cs"/>
              </a:rPr>
              <a:t>고</a:t>
            </a:r>
            <a:r>
              <a:rPr lang="ko-KR" altLang="en-US" sz="1800" dirty="0" smtClean="0">
                <a:cs typeface="+mn-cs"/>
              </a:rPr>
              <a:t> </a:t>
            </a:r>
            <a:endParaRPr lang="en-US" altLang="ko-KR" sz="1800" dirty="0" smtClean="0">
              <a:cs typeface="+mn-cs"/>
            </a:endParaRPr>
          </a:p>
          <a:p>
            <a:pPr marL="0" lvl="1" indent="0">
              <a:buNone/>
            </a:pPr>
            <a:r>
              <a:rPr lang="en-US" altLang="ko-KR" sz="1800" dirty="0">
                <a:cs typeface="+mn-cs"/>
              </a:rPr>
              <a:t> </a:t>
            </a:r>
            <a:r>
              <a:rPr lang="en-US" altLang="ko-KR" sz="1800" dirty="0" smtClean="0">
                <a:cs typeface="+mn-cs"/>
              </a:rPr>
              <a:t>   </a:t>
            </a:r>
            <a:r>
              <a:rPr lang="en-US" altLang="ko-KR" sz="1800" b="1" dirty="0" smtClean="0">
                <a:solidFill>
                  <a:schemeClr val="tx2"/>
                </a:solidFill>
                <a:effectLst/>
              </a:rPr>
              <a:t>Google Earth</a:t>
            </a:r>
            <a:r>
              <a:rPr lang="ko-KR" altLang="en-US" sz="1800" dirty="0" smtClean="0">
                <a:cs typeface="+mn-cs"/>
              </a:rPr>
              <a:t>에 </a:t>
            </a:r>
            <a:r>
              <a:rPr lang="ko-KR" altLang="en-US" sz="1800" dirty="0">
                <a:cs typeface="+mn-cs"/>
              </a:rPr>
              <a:t>출력데이터를 </a:t>
            </a:r>
            <a:r>
              <a:rPr lang="ko-KR" altLang="en-US" sz="1800" dirty="0" smtClean="0">
                <a:cs typeface="+mn-cs"/>
              </a:rPr>
              <a:t>표출 기능</a:t>
            </a: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755576" y="1916561"/>
            <a:ext cx="2304256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입력데이터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419872" y="1917727"/>
            <a:ext cx="2304256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자동화 분석기능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084168" y="1917727"/>
            <a:ext cx="2304256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출력데이터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827583" y="5229175"/>
            <a:ext cx="7632848" cy="10081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85750" marR="0" indent="-28575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입력 데이터 </a:t>
            </a: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포맷 </a:t>
            </a:r>
            <a:r>
              <a:rPr kumimoji="1" lang="en-US" altLang="ko-KR" sz="12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ewx</a:t>
            </a: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생성 및 수동작업을 통한 </a:t>
            </a: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시험 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완료</a:t>
            </a:r>
            <a:endParaRPr kumimoji="1" lang="en-US" altLang="ko-KR" sz="1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285750" marR="0" indent="-28575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출력 데이터 포맷의 생성과 </a:t>
            </a:r>
            <a:r>
              <a:rPr kumimoji="1" lang="en-US" altLang="ko-KR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Google Earth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를</a:t>
            </a:r>
            <a:r>
              <a:rPr kumimoji="1" lang="en-US" altLang="ko-KR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통한 데이터의 </a:t>
            </a:r>
            <a:r>
              <a:rPr kumimoji="1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표출기능 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완료</a:t>
            </a:r>
            <a:endParaRPr kumimoji="1" lang="en-US" altLang="ko-KR" sz="1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285750" marR="0" indent="-28575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ko-KR" altLang="en-US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입력 데이터 </a:t>
            </a:r>
            <a:r>
              <a:rPr kumimoji="1" lang="ko-KR" altLang="en-US" sz="12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포맷</a:t>
            </a:r>
            <a:r>
              <a:rPr kumimoji="1" lang="en-US" altLang="ko-KR" sz="12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200" dirty="0" err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ewx</a:t>
            </a:r>
            <a:r>
              <a:rPr kumimoji="1" lang="en-US" altLang="ko-KR" sz="12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-&gt; </a:t>
            </a:r>
            <a:r>
              <a:rPr kumimoji="1" lang="en-US" altLang="ko-KR" sz="12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mdb</a:t>
            </a:r>
            <a:r>
              <a:rPr kumimoji="1" lang="en-US" altLang="ko-KR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(Access Database</a:t>
            </a:r>
            <a:r>
              <a:rPr kumimoji="1" lang="en-US" altLang="ko-KR" sz="12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))</a:t>
            </a:r>
            <a:r>
              <a:rPr kumimoji="1" lang="ko-KR" altLang="en-US" sz="12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변경</a:t>
            </a:r>
            <a:r>
              <a:rPr kumimoji="1" lang="ko-KR" altLang="en-US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에</a:t>
            </a:r>
            <a:r>
              <a:rPr kumimoji="1" lang="ko-KR" altLang="en-US" sz="12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대해 </a:t>
            </a:r>
            <a:r>
              <a:rPr kumimoji="1" lang="en-US" altLang="ko-KR" sz="12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ATDI</a:t>
            </a:r>
            <a:r>
              <a:rPr kumimoji="1" lang="ko-KR" altLang="en-US" sz="1200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와 검토 예정  </a:t>
            </a:r>
            <a:endParaRPr kumimoji="1" lang="ko-KR" altLang="en-US" sz="1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515926C7-1FC0-4C3A-92E0-88B0AC96118E}"/>
              </a:ext>
            </a:extLst>
          </p:cNvPr>
          <p:cNvSpPr/>
          <p:nvPr/>
        </p:nvSpPr>
        <p:spPr>
          <a:xfrm>
            <a:off x="3563888" y="2918318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36000" rIns="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접속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/</a:t>
            </a:r>
            <a:r>
              <a:rPr kumimoji="0" lang="ko-KR" alt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비접속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Best Server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843CF743-B5CE-47AD-9413-5F4316C6448A}"/>
              </a:ext>
            </a:extLst>
          </p:cNvPr>
          <p:cNvSpPr/>
          <p:nvPr/>
        </p:nvSpPr>
        <p:spPr>
          <a:xfrm>
            <a:off x="3563888" y="2371902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접속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/</a:t>
            </a: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비접속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 커버리지 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5980D19-9971-4095-8D83-ACB154597F8D}"/>
              </a:ext>
            </a:extLst>
          </p:cNvPr>
          <p:cNvSpPr/>
          <p:nvPr/>
        </p:nvSpPr>
        <p:spPr>
          <a:xfrm>
            <a:off x="3563888" y="3464733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접속 기지국 중첩 분석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CEA10627-AFEB-4250-B38E-E1F5D66292DA}"/>
              </a:ext>
            </a:extLst>
          </p:cNvPr>
          <p:cNvSpPr/>
          <p:nvPr/>
        </p:nvSpPr>
        <p:spPr>
          <a:xfrm>
            <a:off x="6228185" y="2371903"/>
            <a:ext cx="2088232" cy="359497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Google Earth KMZ file Image TIF file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1D810AB0-8143-4197-8A27-E62729976581}"/>
              </a:ext>
            </a:extLst>
          </p:cNvPr>
          <p:cNvSpPr/>
          <p:nvPr/>
        </p:nvSpPr>
        <p:spPr>
          <a:xfrm>
            <a:off x="3563888" y="4011147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수색지역 선정 분석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EA2A6D4-2EC3-4A49-8394-C973F6F5EFB6}"/>
              </a:ext>
            </a:extLst>
          </p:cNvPr>
          <p:cNvSpPr/>
          <p:nvPr/>
        </p:nvSpPr>
        <p:spPr>
          <a:xfrm>
            <a:off x="827583" y="2371903"/>
            <a:ext cx="2088232" cy="281949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EWX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파일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(XML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포맷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3BD338E1-D0D1-4FDF-B6E4-6984284BE9AE}"/>
              </a:ext>
            </a:extLst>
          </p:cNvPr>
          <p:cNvSpPr/>
          <p:nvPr/>
        </p:nvSpPr>
        <p:spPr>
          <a:xfrm>
            <a:off x="848271" y="2410676"/>
            <a:ext cx="2088232" cy="281949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EWX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파일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(XML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포맷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72C95F9-3FCB-4B81-BEDF-D678BDEA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55" y="2731400"/>
            <a:ext cx="2118864" cy="1158754"/>
          </a:xfrm>
          <a:prstGeom prst="rect">
            <a:avLst/>
          </a:prstGeom>
        </p:spPr>
      </p:pic>
      <p:graphicFrame>
        <p:nvGraphicFramePr>
          <p:cNvPr id="15" name="개체 14">
            <a:extLst>
              <a:ext uri="{FF2B5EF4-FFF2-40B4-BE49-F238E27FC236}">
                <a16:creationId xmlns="" xmlns:a16="http://schemas.microsoft.com/office/drawing/2014/main" id="{76A056DA-AB52-45E6-9E2C-AAED5A53E2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1081"/>
              </p:ext>
            </p:extLst>
          </p:nvPr>
        </p:nvGraphicFramePr>
        <p:xfrm>
          <a:off x="1475656" y="3961348"/>
          <a:ext cx="631077" cy="663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포장기 셸 개체" showAsIcon="1" r:id="rId4" imgW="745920" imgH="707400" progId="Package">
                  <p:embed/>
                </p:oleObj>
              </mc:Choice>
              <mc:Fallback>
                <p:oleObj name="포장기 셸 개체" showAsIcon="1" r:id="rId4" imgW="7459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5656" y="3961348"/>
                        <a:ext cx="631077" cy="663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8B725A4B-F696-4EA5-81FF-8FEA2C501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449" y="2771862"/>
            <a:ext cx="2114550" cy="122441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3D762B6D-9530-4B5E-854C-10C00DC6D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9" y="4068288"/>
            <a:ext cx="1659629" cy="6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5616621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입력데이터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기지국정보 입력방식 </a:t>
            </a:r>
            <a:r>
              <a:rPr lang="en-US" altLang="ko-KR" sz="1600" dirty="0">
                <a:cs typeface="+mn-cs"/>
              </a:rPr>
              <a:t>: EWF, CSV, Access DB </a:t>
            </a:r>
            <a:r>
              <a:rPr lang="ko-KR" altLang="en-US" sz="1600" dirty="0">
                <a:cs typeface="+mn-cs"/>
              </a:rPr>
              <a:t>등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cs typeface="+mn-cs"/>
              </a:rPr>
              <a:t>EWF : HTZ</a:t>
            </a:r>
            <a:r>
              <a:rPr lang="ko-KR" altLang="en-US" sz="1400" dirty="0">
                <a:cs typeface="+mn-cs"/>
              </a:rPr>
              <a:t> 고유 포맷으로 연동이 </a:t>
            </a:r>
            <a:r>
              <a:rPr lang="ko-KR" altLang="en-US" sz="1400" dirty="0" smtClean="0">
                <a:cs typeface="+mn-cs"/>
              </a:rPr>
              <a:t>어</a:t>
            </a:r>
            <a:r>
              <a:rPr lang="ko-KR" altLang="en-US" sz="1400" dirty="0">
                <a:cs typeface="+mn-cs"/>
              </a:rPr>
              <a:t>려</a:t>
            </a:r>
            <a:r>
              <a:rPr lang="ko-KR" altLang="en-US" sz="1400" dirty="0" smtClean="0">
                <a:cs typeface="+mn-cs"/>
              </a:rPr>
              <a:t>움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cs typeface="+mn-cs"/>
              </a:rPr>
              <a:t>CSV : </a:t>
            </a:r>
            <a:r>
              <a:rPr lang="ko-KR" altLang="en-US" sz="1400" dirty="0">
                <a:cs typeface="+mn-cs"/>
              </a:rPr>
              <a:t>필드 구성 정보가 구체적이지 않음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cs typeface="+mn-cs"/>
              </a:rPr>
              <a:t>Access DB : </a:t>
            </a:r>
            <a:r>
              <a:rPr lang="ko-KR" altLang="en-US" sz="1400" dirty="0">
                <a:cs typeface="+mn-cs"/>
              </a:rPr>
              <a:t>필드 구성이 방대하고 연동하기 위한 </a:t>
            </a:r>
            <a:r>
              <a:rPr lang="en-US" altLang="ko-KR" sz="1400" dirty="0">
                <a:cs typeface="+mn-cs"/>
              </a:rPr>
              <a:t>DB </a:t>
            </a:r>
            <a:r>
              <a:rPr lang="ko-KR" altLang="en-US" sz="1400" dirty="0" smtClean="0">
                <a:cs typeface="+mn-cs"/>
              </a:rPr>
              <a:t>구성작업 </a:t>
            </a:r>
            <a:r>
              <a:rPr lang="ko-KR" altLang="en-US" sz="1400" dirty="0">
                <a:cs typeface="+mn-cs"/>
              </a:rPr>
              <a:t>어려움</a:t>
            </a:r>
            <a:endParaRPr lang="en-US" altLang="ko-KR" sz="14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네트워크 파일 포맷 </a:t>
            </a:r>
            <a:r>
              <a:rPr lang="en-US" altLang="ko-KR" sz="1600" dirty="0">
                <a:cs typeface="+mn-cs"/>
              </a:rPr>
              <a:t>: EWX</a:t>
            </a:r>
            <a:endParaRPr lang="ko-KR" altLang="en-US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XML </a:t>
            </a:r>
            <a:r>
              <a:rPr lang="ko-KR" altLang="en-US" sz="1400" dirty="0">
                <a:cs typeface="+mn-cs"/>
              </a:rPr>
              <a:t>양식에 기반한 파일 포맷으로</a:t>
            </a:r>
            <a:r>
              <a:rPr lang="en-US" altLang="ko-KR" sz="1400" dirty="0">
                <a:cs typeface="+mn-cs"/>
              </a:rPr>
              <a:t> </a:t>
            </a:r>
            <a:r>
              <a:rPr lang="ko-KR" altLang="en-US" sz="1400" dirty="0">
                <a:cs typeface="+mn-cs"/>
              </a:rPr>
              <a:t>구성된 정보의 획득이 </a:t>
            </a:r>
            <a:r>
              <a:rPr lang="ko-KR" altLang="en-US" sz="1400" dirty="0" smtClean="0">
                <a:cs typeface="+mn-cs"/>
              </a:rPr>
              <a:t>용</a:t>
            </a:r>
            <a:r>
              <a:rPr lang="ko-KR" altLang="en-US" sz="1400" dirty="0">
                <a:cs typeface="+mn-cs"/>
              </a:rPr>
              <a:t>이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방대한 필드 정보를 가지고 있으나</a:t>
            </a:r>
            <a:r>
              <a:rPr lang="en-US" altLang="ko-KR" sz="1400" dirty="0">
                <a:cs typeface="+mn-cs"/>
              </a:rPr>
              <a:t>, </a:t>
            </a:r>
            <a:r>
              <a:rPr lang="ko-KR" altLang="en-US" sz="1400" dirty="0">
                <a:cs typeface="+mn-cs"/>
              </a:rPr>
              <a:t>텍스트 </a:t>
            </a:r>
            <a:r>
              <a:rPr lang="ko-KR" altLang="en-US" sz="1400" dirty="0" smtClean="0">
                <a:cs typeface="+mn-cs"/>
              </a:rPr>
              <a:t>형태의 포맷 맞추기 </a:t>
            </a:r>
            <a:r>
              <a:rPr lang="ko-KR" altLang="en-US" sz="1400" dirty="0">
                <a:cs typeface="+mn-cs"/>
              </a:rPr>
              <a:t>편집 및 </a:t>
            </a:r>
            <a:r>
              <a:rPr lang="ko-KR" altLang="en-US" sz="1400" dirty="0" smtClean="0">
                <a:cs typeface="+mn-cs"/>
              </a:rPr>
              <a:t>수정작업 용</a:t>
            </a:r>
            <a:r>
              <a:rPr lang="ko-KR" altLang="en-US" sz="1400" dirty="0">
                <a:cs typeface="+mn-cs"/>
              </a:rPr>
              <a:t>이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0000CC"/>
                </a:solidFill>
                <a:cs typeface="+mn-cs"/>
              </a:rPr>
              <a:t>GUI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 화면에서 생성한 </a:t>
            </a:r>
            <a:r>
              <a:rPr lang="en-US" altLang="ko-KR" sz="1600" dirty="0" err="1">
                <a:solidFill>
                  <a:srgbClr val="0000CC"/>
                </a:solidFill>
                <a:cs typeface="+mn-cs"/>
              </a:rPr>
              <a:t>Test.ewx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를 </a:t>
            </a:r>
            <a:r>
              <a:rPr lang="en-US" altLang="ko-KR" sz="1600" dirty="0">
                <a:solidFill>
                  <a:srgbClr val="0000CC"/>
                </a:solidFill>
                <a:cs typeface="+mn-cs"/>
              </a:rPr>
              <a:t>HTZ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에서 시험 완료</a:t>
            </a:r>
            <a:endParaRPr lang="en-US" altLang="ko-KR" sz="1600" dirty="0">
              <a:solidFill>
                <a:srgbClr val="0000CC"/>
              </a:solidFill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BBB07E5-987F-402A-9E59-56125A202AFD}"/>
              </a:ext>
            </a:extLst>
          </p:cNvPr>
          <p:cNvGrpSpPr/>
          <p:nvPr/>
        </p:nvGrpSpPr>
        <p:grpSpPr>
          <a:xfrm>
            <a:off x="1469430" y="3380314"/>
            <a:ext cx="6846986" cy="2496958"/>
            <a:chOff x="1577998" y="1857119"/>
            <a:chExt cx="7242474" cy="2809052"/>
          </a:xfrm>
        </p:grpSpPr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EB6E0B5D-02C9-45F7-BDD9-A54E3FAC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998" y="1857119"/>
              <a:ext cx="3004346" cy="280905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FF7CF377-1698-4B22-8A55-E2032E491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245" y="2024457"/>
              <a:ext cx="4866227" cy="2588301"/>
            </a:xfrm>
            <a:prstGeom prst="rect">
              <a:avLst/>
            </a:prstGeom>
          </p:spPr>
        </p:pic>
        <p:sp>
          <p:nvSpPr>
            <p:cNvPr id="28" name="화살표: 오른쪽 27">
              <a:extLst>
                <a:ext uri="{FF2B5EF4-FFF2-40B4-BE49-F238E27FC236}">
                  <a16:creationId xmlns="" xmlns:a16="http://schemas.microsoft.com/office/drawing/2014/main" id="{AF146786-3149-438A-9E78-9427550BAA3C}"/>
                </a:ext>
              </a:extLst>
            </p:cNvPr>
            <p:cNvSpPr/>
            <p:nvPr/>
          </p:nvSpPr>
          <p:spPr bwMode="auto">
            <a:xfrm>
              <a:off x="3491880" y="3066578"/>
              <a:ext cx="720080" cy="57606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 bwMode="auto">
          <a:xfrm>
            <a:off x="6228184" y="980728"/>
            <a:ext cx="2808312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EWX </a:t>
            </a: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파일의 포맷에 대한 설명</a:t>
            </a:r>
            <a:endParaRPr kumimoji="1" lang="en-US" altLang="ko-KR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EWX 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파일 포맷을 사용하는 이유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170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커버리지 분석</a:t>
            </a: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EWX</a:t>
            </a:r>
            <a:r>
              <a:rPr lang="ko-KR" altLang="en-US" sz="1400" dirty="0">
                <a:cs typeface="+mn-cs"/>
              </a:rPr>
              <a:t>를 통해 </a:t>
            </a:r>
            <a:r>
              <a:rPr lang="en-US" altLang="ko-KR" sz="1400" dirty="0">
                <a:cs typeface="+mn-cs"/>
              </a:rPr>
              <a:t>HTZ</a:t>
            </a:r>
            <a:r>
              <a:rPr lang="ko-KR" altLang="en-US" sz="1400" dirty="0">
                <a:cs typeface="+mn-cs"/>
              </a:rPr>
              <a:t>에서 생성된 기지국들에 대하여 커버리지 </a:t>
            </a:r>
            <a:r>
              <a:rPr lang="ko-KR" altLang="en-US" sz="1400" dirty="0" smtClean="0">
                <a:cs typeface="+mn-cs"/>
              </a:rPr>
              <a:t>계산 </a:t>
            </a:r>
            <a:r>
              <a:rPr lang="ko-KR" altLang="en-US" sz="1400" dirty="0">
                <a:cs typeface="+mn-cs"/>
              </a:rPr>
              <a:t>실행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커버리지 계산을 통해 전계강도 커버리지 정보를 저장하고 표출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dirty="0">
                <a:solidFill>
                  <a:srgbClr val="0000CC"/>
                </a:solidFill>
                <a:cs typeface="+mn-cs"/>
              </a:rPr>
              <a:t>BAT 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파일의 명령 스크립트를 통해 기능 구현 완료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0" lvl="1" indent="0">
              <a:buNone/>
            </a:pP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9396536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96536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96536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C1AE6C5-98E6-4F83-8106-230AE007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431903"/>
            <a:ext cx="3384376" cy="333318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 bwMode="auto">
          <a:xfrm>
            <a:off x="9416102" y="2101101"/>
            <a:ext cx="2850258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추가적으로 그림을 좀 줄이고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본 기능이 본 과제에서 어떻게 구현되는지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공통부와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동일하면 생략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어디까지 구현되었는지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098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ko-KR" sz="1600" dirty="0">
                <a:cs typeface="+mn-cs"/>
              </a:rPr>
              <a:t>Best Server</a:t>
            </a:r>
            <a:r>
              <a:rPr lang="ko-KR" altLang="en-US" sz="1600" dirty="0">
                <a:cs typeface="+mn-cs"/>
              </a:rPr>
              <a:t> 분석</a:t>
            </a: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커버리지 계산된 결과를 기준으로 기지국 별로 최적 </a:t>
            </a:r>
            <a:r>
              <a:rPr lang="ko-KR" altLang="en-US" sz="1400" dirty="0" smtClean="0">
                <a:cs typeface="+mn-cs"/>
              </a:rPr>
              <a:t>신호영역 </a:t>
            </a:r>
            <a:r>
              <a:rPr lang="ko-KR" altLang="en-US" sz="1400" dirty="0">
                <a:cs typeface="+mn-cs"/>
              </a:rPr>
              <a:t>분석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기지국별로 신호 값이 큰 영역을 선택하여 표출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BAT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파일의 명령 스크립트를 통해 기능 구현 완료</a:t>
            </a:r>
            <a:endParaRPr lang="en-US" altLang="ko-KR" sz="14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ko-KR" altLang="en-US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9252520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252520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252520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8676456" y="0"/>
            <a:ext cx="936104" cy="692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조창혁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3AB8B09-6CE1-4DBA-8BFC-3123C5FB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4" y="2276872"/>
            <a:ext cx="3460866" cy="349855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 bwMode="auto">
          <a:xfrm>
            <a:off x="9225061" y="2384886"/>
            <a:ext cx="2835771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추가적으로 그림을 좀 줄이고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본 기능이 본 과제에서 어떻게 구현되는지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공통부와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동일하면 생략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어디까지 구현되었는지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78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 </a:t>
            </a:r>
            <a:r>
              <a:rPr lang="en-US" altLang="ko-KR" sz="1800" dirty="0">
                <a:cs typeface="+mn-cs"/>
              </a:rPr>
              <a:t>/ 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중첩 분석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기지국의 영역별 신호가 중첩되는 영역을 분석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중첩된 영역은 일반적으로 분홍색으로 표출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BAT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파일의 명령 스크립트를 통해 기능 구현 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중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9396536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96536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96536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8676456" y="0"/>
            <a:ext cx="936104" cy="692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조창혁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A0683A1-CDBF-450D-9113-7EF4B986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57302"/>
            <a:ext cx="3888432" cy="369197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9180512" y="2376899"/>
            <a:ext cx="2592288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추가적으로 그림을 좀 줄이고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본 기능이 본 과제에서 어떻게 구현되는지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공통부와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동일하면 생략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어디까지 구현되었는지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78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121968" y="165946"/>
            <a:ext cx="6203257" cy="528637"/>
          </a:xfrm>
        </p:spPr>
        <p:txBody>
          <a:bodyPr/>
          <a:lstStyle/>
          <a:p>
            <a:r>
              <a:rPr lang="ko-KR" altLang="en-US" sz="3200" dirty="0"/>
              <a:t>수행 업체</a:t>
            </a:r>
          </a:p>
        </p:txBody>
      </p:sp>
      <p:graphicFrame>
        <p:nvGraphicFramePr>
          <p:cNvPr id="6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53631"/>
              </p:ext>
            </p:extLst>
          </p:nvPr>
        </p:nvGraphicFramePr>
        <p:xfrm>
          <a:off x="395537" y="1340768"/>
          <a:ext cx="8243422" cy="1633537"/>
        </p:xfrm>
        <a:graphic>
          <a:graphicData uri="http://schemas.openxmlformats.org/drawingml/2006/table">
            <a:tbl>
              <a:tblPr/>
              <a:tblGrid>
                <a:gridCol w="13343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97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15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478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0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 인 명</a:t>
                      </a:r>
                    </a:p>
                  </a:txBody>
                  <a:tcPr marL="90006" marR="90006" marT="46804" marB="4680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솔빛시스템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 립  일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2007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표 이 사</a:t>
                      </a:r>
                    </a:p>
                  </a:txBody>
                  <a:tcPr marL="90006" marR="90006" marT="46804" marB="4680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김영구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 업 원 수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73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 종</a:t>
                      </a:r>
                    </a:p>
                  </a:txBody>
                  <a:tcPr marL="90006" marR="90006" marT="46804" marB="4680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SW, HW,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연구개발업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서비스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(Tel) 02-6241-6667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(Fax)  02-6241-6668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95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  재  지</a:t>
                      </a:r>
                    </a:p>
                  </a:txBody>
                  <a:tcPr marL="90006" marR="90006" marT="46804" marB="4680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송파구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법원로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엠스테이트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1107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 </a:t>
                      </a: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 지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http://www.solvitsystem.co.kr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95538" y="3206514"/>
            <a:ext cx="8200144" cy="2232248"/>
            <a:chOff x="992560" y="3477171"/>
            <a:chExt cx="8200144" cy="2232248"/>
          </a:xfrm>
        </p:grpSpPr>
        <p:grpSp>
          <p:nvGrpSpPr>
            <p:cNvPr id="9" name="그룹 8"/>
            <p:cNvGrpSpPr/>
            <p:nvPr/>
          </p:nvGrpSpPr>
          <p:grpSpPr>
            <a:xfrm>
              <a:off x="992560" y="3477171"/>
              <a:ext cx="1911600" cy="2209707"/>
              <a:chOff x="1044912" y="2950344"/>
              <a:chExt cx="2691417" cy="2710904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1044912" y="2950344"/>
                <a:ext cx="2691417" cy="2710904"/>
              </a:xfrm>
              <a:prstGeom prst="roundRect">
                <a:avLst>
                  <a:gd name="adj" fmla="val 10000"/>
                </a:avLst>
              </a:prstGeom>
              <a:gradFill rotWithShape="0">
                <a:gsLst>
                  <a:gs pos="50000">
                    <a:srgbClr val="4F81BD">
                      <a:lumMod val="75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4" name="모서리가 둥근 직사각형 4"/>
              <p:cNvSpPr/>
              <p:nvPr/>
            </p:nvSpPr>
            <p:spPr>
              <a:xfrm>
                <a:off x="1114185" y="3114282"/>
                <a:ext cx="2401318" cy="5421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none" lIns="78232" tIns="78232" rIns="78232" bIns="78232" numCol="1" spcCol="1270" anchor="t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kumimoji="1" lang="ko-KR" altLang="en-US" sz="1400" b="1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군 통신 </a:t>
                </a:r>
                <a:r>
                  <a:rPr kumimoji="1" lang="en-US" sz="1400" b="1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M&amp;S</a:t>
                </a:r>
              </a:p>
            </p:txBody>
          </p:sp>
        </p:grpSp>
        <p:sp>
          <p:nvSpPr>
            <p:cNvPr id="10" name="타원 9"/>
            <p:cNvSpPr/>
            <p:nvPr/>
          </p:nvSpPr>
          <p:spPr>
            <a:xfrm>
              <a:off x="1352600" y="4125243"/>
              <a:ext cx="1272581" cy="1304419"/>
            </a:xfrm>
            <a:prstGeom prst="ellipse">
              <a:avLst/>
            </a:prstGeom>
            <a:blipFill rotWithShape="0">
              <a:blip r:embed="rId2"/>
              <a:stretch>
                <a:fillRect/>
              </a:stretch>
            </a:blip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1" name="그룹 10"/>
            <p:cNvGrpSpPr/>
            <p:nvPr/>
          </p:nvGrpSpPr>
          <p:grpSpPr>
            <a:xfrm>
              <a:off x="3088741" y="3477171"/>
              <a:ext cx="1911600" cy="2209707"/>
              <a:chOff x="3680587" y="2950344"/>
              <a:chExt cx="2691417" cy="2710904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3680587" y="2950344"/>
                <a:ext cx="2691417" cy="2710904"/>
              </a:xfrm>
              <a:prstGeom prst="roundRect">
                <a:avLst>
                  <a:gd name="adj" fmla="val 10000"/>
                </a:avLst>
              </a:prstGeom>
              <a:gradFill rotWithShape="0">
                <a:gsLst>
                  <a:gs pos="50000">
                    <a:srgbClr val="4F81BD">
                      <a:lumMod val="75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2" name="모서리가 둥근 직사각형 4"/>
              <p:cNvSpPr/>
              <p:nvPr/>
            </p:nvSpPr>
            <p:spPr>
              <a:xfrm>
                <a:off x="3826337" y="3114282"/>
                <a:ext cx="2401318" cy="5421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none" lIns="78232" tIns="78232" rIns="78232" bIns="78232" numCol="1" spcCol="1270" anchor="t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kumimoji="1" lang="ko-KR" altLang="en-US" sz="1400" b="1" dirty="0" err="1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임베디드</a:t>
                </a:r>
                <a:r>
                  <a:rPr kumimoji="1" lang="ko-KR" altLang="en-US" sz="1400" b="1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시스템 개발</a:t>
                </a:r>
                <a:endParaRPr kumimoji="1" lang="en-US" sz="1400" b="1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타원 11"/>
            <p:cNvSpPr/>
            <p:nvPr/>
          </p:nvSpPr>
          <p:spPr>
            <a:xfrm>
              <a:off x="3392387" y="4125243"/>
              <a:ext cx="1272581" cy="1304419"/>
            </a:xfrm>
            <a:prstGeom prst="ellipse">
              <a:avLst/>
            </a:prstGeom>
            <a:blipFill rotWithShape="0">
              <a:blip r:embed="rId3"/>
              <a:stretch>
                <a:fillRect/>
              </a:stretch>
            </a:blip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그룹 12"/>
            <p:cNvGrpSpPr/>
            <p:nvPr/>
          </p:nvGrpSpPr>
          <p:grpSpPr>
            <a:xfrm>
              <a:off x="5184923" y="3477171"/>
              <a:ext cx="1911600" cy="2209707"/>
              <a:chOff x="6316261" y="2950344"/>
              <a:chExt cx="2691417" cy="2710904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6316261" y="2950344"/>
                <a:ext cx="2691417" cy="2710904"/>
              </a:xfrm>
              <a:prstGeom prst="roundRect">
                <a:avLst>
                  <a:gd name="adj" fmla="val 10000"/>
                </a:avLst>
              </a:prstGeom>
              <a:gradFill rotWithShape="0">
                <a:gsLst>
                  <a:gs pos="50000">
                    <a:srgbClr val="4F81BD">
                      <a:lumMod val="75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0" name="모서리가 둥근 직사각형 4"/>
              <p:cNvSpPr/>
              <p:nvPr/>
            </p:nvSpPr>
            <p:spPr>
              <a:xfrm>
                <a:off x="6385534" y="3114282"/>
                <a:ext cx="2401318" cy="5421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none" lIns="78232" tIns="78232" rIns="78232" bIns="78232" numCol="1" spcCol="1270" anchor="t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kumimoji="1" lang="ko-KR" altLang="en-US" sz="1400" b="1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시험 자동화</a:t>
                </a:r>
                <a:endParaRPr kumimoji="1" lang="en-US" sz="1400" b="1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5529064" y="4125243"/>
              <a:ext cx="1272581" cy="1304419"/>
            </a:xfrm>
            <a:prstGeom prst="ellipse">
              <a:avLst/>
            </a:prstGeom>
            <a:blipFill rotWithShape="0">
              <a:blip r:embed="rId4"/>
              <a:stretch>
                <a:fillRect/>
              </a:stretch>
            </a:blip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110170A6-BD6C-4416-8C55-370B89CCA642}"/>
                </a:ext>
              </a:extLst>
            </p:cNvPr>
            <p:cNvGrpSpPr/>
            <p:nvPr/>
          </p:nvGrpSpPr>
          <p:grpSpPr>
            <a:xfrm>
              <a:off x="7281104" y="3499712"/>
              <a:ext cx="1911600" cy="2209707"/>
              <a:chOff x="6316261" y="2950344"/>
              <a:chExt cx="2691417" cy="2710904"/>
            </a:xfrm>
          </p:grpSpPr>
          <p:sp>
            <p:nvSpPr>
              <p:cNvPr id="17" name="모서리가 둥근 직사각형 11">
                <a:extLst>
                  <a:ext uri="{FF2B5EF4-FFF2-40B4-BE49-F238E27FC236}">
                    <a16:creationId xmlns="" xmlns:a16="http://schemas.microsoft.com/office/drawing/2014/main" id="{D993067B-A9AF-4F0D-A400-2F7D9F3187F5}"/>
                  </a:ext>
                </a:extLst>
              </p:cNvPr>
              <p:cNvSpPr/>
              <p:nvPr/>
            </p:nvSpPr>
            <p:spPr>
              <a:xfrm>
                <a:off x="6316261" y="2950344"/>
                <a:ext cx="2691417" cy="2710904"/>
              </a:xfrm>
              <a:prstGeom prst="roundRect">
                <a:avLst>
                  <a:gd name="adj" fmla="val 10000"/>
                </a:avLst>
              </a:prstGeom>
              <a:gradFill rotWithShape="0">
                <a:gsLst>
                  <a:gs pos="50000">
                    <a:srgbClr val="4F81BD">
                      <a:lumMod val="75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8" name="모서리가 둥근 직사각형 4">
                <a:extLst>
                  <a:ext uri="{FF2B5EF4-FFF2-40B4-BE49-F238E27FC236}">
                    <a16:creationId xmlns="" xmlns:a16="http://schemas.microsoft.com/office/drawing/2014/main" id="{BFFD501C-F5C0-4DDF-968C-0884AB86E644}"/>
                  </a:ext>
                </a:extLst>
              </p:cNvPr>
              <p:cNvSpPr/>
              <p:nvPr/>
            </p:nvSpPr>
            <p:spPr>
              <a:xfrm>
                <a:off x="6385534" y="3114282"/>
                <a:ext cx="2401318" cy="5421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none" lIns="78232" tIns="78232" rIns="78232" bIns="78232" numCol="1" spcCol="1270" anchor="t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kumimoji="1" lang="ko-KR" altLang="en-US" sz="1400" b="1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사이버 보안</a:t>
                </a:r>
                <a:endParaRPr kumimoji="1" lang="en-US" sz="1400" b="1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187879C8-FBC9-4BB0-AB0F-EB6EA7229ACC}"/>
                </a:ext>
              </a:extLst>
            </p:cNvPr>
            <p:cNvSpPr/>
            <p:nvPr/>
          </p:nvSpPr>
          <p:spPr>
            <a:xfrm>
              <a:off x="7617296" y="4125243"/>
              <a:ext cx="1272581" cy="130441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5" name="왼쪽/오른쪽 화살표 4">
            <a:extLst>
              <a:ext uri="{FF2B5EF4-FFF2-40B4-BE49-F238E27FC236}">
                <a16:creationId xmlns="" xmlns:a16="http://schemas.microsoft.com/office/drawing/2014/main" id="{C39B1603-92A8-4E7E-9A2E-E43E5E6365EC}"/>
              </a:ext>
            </a:extLst>
          </p:cNvPr>
          <p:cNvSpPr/>
          <p:nvPr/>
        </p:nvSpPr>
        <p:spPr>
          <a:xfrm>
            <a:off x="395538" y="5486401"/>
            <a:ext cx="8200144" cy="894927"/>
          </a:xfrm>
          <a:prstGeom prst="leftRightArrow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Text Box 93">
            <a:extLst>
              <a:ext uri="{FF2B5EF4-FFF2-40B4-BE49-F238E27FC236}">
                <a16:creationId xmlns="" xmlns:a16="http://schemas.microsoft.com/office/drawing/2014/main" id="{FD3CE788-EE50-409D-9B83-4F1F1025E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7858" y="5764428"/>
            <a:ext cx="19002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B2B2B2"/>
              </a:buClr>
              <a:buSzPct val="60000"/>
              <a:buFont typeface="Wingdings" pitchFamily="2" charset="2"/>
              <a:buNone/>
              <a:defRPr/>
            </a:pP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사업 영역</a:t>
            </a:r>
          </a:p>
        </p:txBody>
      </p:sp>
      <p:pic>
        <p:nvPicPr>
          <p:cNvPr id="27" name="Picture 34" descr="http://www.virtualsim.com/images/logo.gif">
            <a:hlinkClick r:id="rId6"/>
            <a:extLst>
              <a:ext uri="{FF2B5EF4-FFF2-40B4-BE49-F238E27FC236}">
                <a16:creationId xmlns="" xmlns:a16="http://schemas.microsoft.com/office/drawing/2014/main" id="{AD8A816B-A1BB-4BF2-A599-D72D0B83F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6" y="5789652"/>
            <a:ext cx="1065053" cy="29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 descr="C:\Users\opnetkim\Desktop\riverbed1.gif">
            <a:extLst>
              <a:ext uri="{FF2B5EF4-FFF2-40B4-BE49-F238E27FC236}">
                <a16:creationId xmlns="" xmlns:a16="http://schemas.microsoft.com/office/drawing/2014/main" id="{3C519D99-BB92-44CF-B939-8CF1D6B3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8" b="33977"/>
          <a:stretch>
            <a:fillRect/>
          </a:stretch>
        </p:blipFill>
        <p:spPr bwMode="auto">
          <a:xfrm>
            <a:off x="613302" y="5789652"/>
            <a:ext cx="934362" cy="27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 descr="Partner Community">
            <a:extLst>
              <a:ext uri="{FF2B5EF4-FFF2-40B4-BE49-F238E27FC236}">
                <a16:creationId xmlns="" xmlns:a16="http://schemas.microsoft.com/office/drawing/2014/main" id="{9897AD6C-B327-420B-B321-AAABC524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151" y="5816572"/>
            <a:ext cx="1247163" cy="3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>
            <a:extLst>
              <a:ext uri="{FF2B5EF4-FFF2-40B4-BE49-F238E27FC236}">
                <a16:creationId xmlns="" xmlns:a16="http://schemas.microsoft.com/office/drawing/2014/main" id="{447B041E-5098-4D1B-9062-FD5175503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42" y="5764432"/>
            <a:ext cx="757116" cy="37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 descr="ATDI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038" y="5823992"/>
            <a:ext cx="828842" cy="224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1638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08723"/>
            <a:ext cx="8568952" cy="5631035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400" dirty="0">
                <a:cs typeface="+mn-cs"/>
              </a:rPr>
              <a:t>수색지역 선정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200" dirty="0" err="1" smtClean="0">
                <a:cs typeface="+mn-cs"/>
              </a:rPr>
              <a:t>요구조자에</a:t>
            </a:r>
            <a:r>
              <a:rPr lang="ko-KR" altLang="en-US" sz="1200" dirty="0" smtClean="0">
                <a:cs typeface="+mn-cs"/>
              </a:rPr>
              <a:t> 대한 위치파악 및 통신이 불가능하며</a:t>
            </a:r>
            <a:r>
              <a:rPr lang="en-US" altLang="ko-KR" sz="1200" dirty="0" smtClean="0">
                <a:cs typeface="+mn-cs"/>
              </a:rPr>
              <a:t>, </a:t>
            </a:r>
            <a:r>
              <a:rPr lang="ko-KR" altLang="en-US" sz="1200" dirty="0" smtClean="0">
                <a:cs typeface="+mn-cs"/>
              </a:rPr>
              <a:t>실종범위지역이 </a:t>
            </a:r>
            <a:r>
              <a:rPr lang="ko-KR" altLang="en-US" sz="1200" dirty="0">
                <a:cs typeface="+mn-cs"/>
              </a:rPr>
              <a:t>광범위한 경우</a:t>
            </a:r>
            <a:endParaRPr lang="en-US" altLang="ko-KR" sz="12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200" dirty="0">
                <a:cs typeface="+mn-cs"/>
              </a:rPr>
              <a:t>핸드폰의 접속 기록과 최종 접속 </a:t>
            </a:r>
            <a:r>
              <a:rPr lang="ko-KR" altLang="en-US" sz="1200" dirty="0" smtClean="0">
                <a:cs typeface="+mn-cs"/>
              </a:rPr>
              <a:t>정보 기반으로 수색지역 선정 </a:t>
            </a:r>
            <a:r>
              <a:rPr lang="ko-KR" altLang="en-US" sz="1200" dirty="0">
                <a:cs typeface="+mn-cs"/>
              </a:rPr>
              <a:t>분석 기능</a:t>
            </a:r>
            <a:endParaRPr lang="en-US" altLang="ko-KR" sz="12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cs typeface="+mn-cs"/>
              </a:rPr>
              <a:t>요구조자의</a:t>
            </a:r>
            <a:r>
              <a:rPr lang="ko-KR" altLang="en-US" sz="1200" dirty="0">
                <a:cs typeface="+mn-cs"/>
              </a:rPr>
              <a:t> </a:t>
            </a:r>
            <a:r>
              <a:rPr lang="ko-KR" altLang="en-US" sz="1200" dirty="0" smtClean="0">
                <a:cs typeface="+mn-cs"/>
              </a:rPr>
              <a:t>이동경로 예측</a:t>
            </a:r>
            <a:r>
              <a:rPr lang="en-US" altLang="ko-KR" sz="1200" dirty="0" smtClean="0">
                <a:cs typeface="+mn-cs"/>
              </a:rPr>
              <a:t>, </a:t>
            </a:r>
            <a:r>
              <a:rPr lang="ko-KR" altLang="en-US" sz="1200" dirty="0" smtClean="0">
                <a:cs typeface="+mn-cs"/>
              </a:rPr>
              <a:t>최종 </a:t>
            </a:r>
            <a:r>
              <a:rPr lang="ko-KR" altLang="en-US" sz="1200" dirty="0">
                <a:cs typeface="+mn-cs"/>
              </a:rPr>
              <a:t>적절한 </a:t>
            </a:r>
            <a:r>
              <a:rPr lang="ko-KR" altLang="en-US" sz="1200" dirty="0" smtClean="0">
                <a:cs typeface="+mn-cs"/>
              </a:rPr>
              <a:t>수색지역 </a:t>
            </a:r>
            <a:r>
              <a:rPr lang="ko-KR" altLang="en-US" sz="1200" dirty="0">
                <a:cs typeface="+mn-cs"/>
              </a:rPr>
              <a:t>선정</a:t>
            </a:r>
            <a:endParaRPr lang="en-US" altLang="ko-KR" sz="12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200" dirty="0">
                <a:cs typeface="+mn-cs"/>
              </a:rPr>
              <a:t>특히 </a:t>
            </a:r>
            <a:r>
              <a:rPr lang="ko-KR" altLang="en-US" sz="1200" dirty="0" smtClean="0">
                <a:cs typeface="+mn-cs"/>
              </a:rPr>
              <a:t>산악지역 특성상 단순 기지국 </a:t>
            </a:r>
            <a:r>
              <a:rPr lang="ko-KR" altLang="en-US" sz="1200" dirty="0">
                <a:cs typeface="+mn-cs"/>
              </a:rPr>
              <a:t>위치 및 </a:t>
            </a:r>
            <a:r>
              <a:rPr lang="ko-KR" altLang="en-US" sz="1200" dirty="0" smtClean="0">
                <a:cs typeface="+mn-cs"/>
              </a:rPr>
              <a:t>지형조건에 따른 부정확한 통신거리 판단 문제 발생</a:t>
            </a:r>
            <a:endParaRPr lang="en-US" altLang="ko-KR" sz="12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cs typeface="+mn-cs"/>
              </a:rPr>
              <a:t>주변접속 기지국들의 정보</a:t>
            </a:r>
            <a:r>
              <a:rPr lang="en-US" altLang="ko-KR" sz="1200" dirty="0" smtClean="0">
                <a:cs typeface="+mn-cs"/>
              </a:rPr>
              <a:t>/</a:t>
            </a:r>
            <a:r>
              <a:rPr lang="ko-KR" altLang="en-US" sz="1200" dirty="0" smtClean="0">
                <a:cs typeface="+mn-cs"/>
              </a:rPr>
              <a:t>전파신호 </a:t>
            </a:r>
            <a:r>
              <a:rPr lang="ko-KR" altLang="en-US" sz="1200" dirty="0">
                <a:cs typeface="+mn-cs"/>
              </a:rPr>
              <a:t>커버리지 분석</a:t>
            </a:r>
            <a:r>
              <a:rPr lang="en-US" altLang="ko-KR" sz="1200" dirty="0">
                <a:cs typeface="+mn-cs"/>
              </a:rPr>
              <a:t>(</a:t>
            </a:r>
            <a:r>
              <a:rPr lang="ko-KR" altLang="en-US" sz="1200" dirty="0">
                <a:cs typeface="+mn-cs"/>
              </a:rPr>
              <a:t>계산</a:t>
            </a:r>
            <a:r>
              <a:rPr lang="en-US" altLang="ko-KR" sz="1200" dirty="0">
                <a:cs typeface="+mn-cs"/>
              </a:rPr>
              <a:t>)</a:t>
            </a:r>
            <a:r>
              <a:rPr lang="ko-KR" altLang="en-US" sz="1200" dirty="0">
                <a:cs typeface="+mn-cs"/>
              </a:rPr>
              <a:t>을 </a:t>
            </a:r>
            <a:r>
              <a:rPr lang="ko-KR" altLang="en-US" sz="1200" dirty="0" smtClean="0">
                <a:cs typeface="+mn-cs"/>
              </a:rPr>
              <a:t>통해 </a:t>
            </a:r>
            <a:r>
              <a:rPr lang="ko-KR" altLang="en-US" sz="1200" dirty="0" err="1" smtClean="0">
                <a:cs typeface="+mn-cs"/>
              </a:rPr>
              <a:t>요구조자</a:t>
            </a:r>
            <a:r>
              <a:rPr lang="ko-KR" altLang="en-US" sz="1200" dirty="0" smtClean="0">
                <a:cs typeface="+mn-cs"/>
              </a:rPr>
              <a:t> 위치영역 예측 가능 </a:t>
            </a:r>
            <a:endParaRPr lang="en-US" altLang="ko-KR" sz="12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9396536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96536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96536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752BB918-0939-4DC9-9C75-1E50821DD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32" y="3049735"/>
            <a:ext cx="8388424" cy="254783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9243999" y="1628800"/>
            <a:ext cx="2089248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기능 설명을 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앞의 기능과 같이 간략히 정리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CC71DB9-70A1-4E31-8562-05264662E8D0}"/>
              </a:ext>
            </a:extLst>
          </p:cNvPr>
          <p:cNvSpPr txBox="1"/>
          <p:nvPr/>
        </p:nvSpPr>
        <p:spPr>
          <a:xfrm>
            <a:off x="399443" y="5616428"/>
            <a:ext cx="158027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신호도달 영역 </a:t>
            </a:r>
            <a:r>
              <a:rPr kumimoji="1" lang="ko-KR" altLang="en-US" sz="9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표시 위한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기지국 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전파 커버리지 분석</a:t>
            </a:r>
            <a:endParaRPr kumimoji="1" lang="en-US" altLang="ko-KR" sz="9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5837046-1CA6-46C4-A0E9-2CFD2F64470F}"/>
              </a:ext>
            </a:extLst>
          </p:cNvPr>
          <p:cNvSpPr txBox="1"/>
          <p:nvPr/>
        </p:nvSpPr>
        <p:spPr>
          <a:xfrm>
            <a:off x="2023827" y="5616428"/>
            <a:ext cx="319624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기지국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별</a:t>
            </a:r>
            <a:r>
              <a:rPr kumimoji="1" lang="ko-KR" altLang="en-US" sz="9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신호도달 </a:t>
            </a:r>
            <a:r>
              <a:rPr kumimoji="1" lang="ko-KR" altLang="en-US" sz="9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고유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신호영역 분석</a:t>
            </a:r>
            <a:r>
              <a:rPr kumimoji="1" lang="ko-KR" altLang="en-US" sz="9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하고</a:t>
            </a:r>
            <a:r>
              <a:rPr kumimoji="1" lang="en-US" altLang="ko-KR" sz="9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kumimoji="1" lang="ko-KR" altLang="en-US" sz="9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en-US" altLang="ko-KR" sz="900" b="1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9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9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kumimoji="1" lang="ko-KR" altLang="en-US" sz="9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접속</a:t>
            </a:r>
            <a:r>
              <a:rPr kumimoji="1" lang="en-US" altLang="ko-KR" sz="9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9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비접속</a:t>
            </a:r>
            <a:r>
              <a:rPr kumimoji="1" lang="ko-KR" altLang="en-US" sz="9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기지국으로 구분</a:t>
            </a:r>
            <a:endParaRPr kumimoji="1" lang="en-US" altLang="ko-KR" sz="9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25A57E4-D64D-4AF1-8E0B-A572F189FF51}"/>
              </a:ext>
            </a:extLst>
          </p:cNvPr>
          <p:cNvSpPr txBox="1"/>
          <p:nvPr/>
        </p:nvSpPr>
        <p:spPr>
          <a:xfrm>
            <a:off x="5295986" y="5616428"/>
            <a:ext cx="1940310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접속기지국의 전파 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중첩영역을 분석하고 </a:t>
            </a:r>
            <a:r>
              <a:rPr kumimoji="1" lang="ko-KR" altLang="en-US" sz="9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수색자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추정위치 영역 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표시 </a:t>
            </a:r>
            <a:endParaRPr kumimoji="1" lang="en-US" altLang="ko-KR" sz="9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7F0B635-CD96-4E31-AB55-692D16ECDC96}"/>
              </a:ext>
            </a:extLst>
          </p:cNvPr>
          <p:cNvSpPr txBox="1"/>
          <p:nvPr/>
        </p:nvSpPr>
        <p:spPr>
          <a:xfrm>
            <a:off x="7428134" y="5616428"/>
            <a:ext cx="1320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접속 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영역과 </a:t>
            </a:r>
            <a:r>
              <a:rPr kumimoji="1" lang="ko-KR" altLang="en-US" sz="9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비접속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영역을 구분하여 최종 </a:t>
            </a:r>
            <a:endParaRPr kumimoji="1" lang="en-US" altLang="ko-KR" sz="9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9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9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kumimoji="1" lang="ko-KR" altLang="en-US" sz="9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수색지역 </a:t>
            </a:r>
            <a:r>
              <a:rPr kumimoji="1" lang="ko-KR" altLang="en-US" sz="9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선정</a:t>
            </a:r>
            <a:endParaRPr kumimoji="1" lang="en-US" altLang="ko-KR" sz="9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786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수색지역 선정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접속 기지국이 중첩영역에서 </a:t>
            </a:r>
            <a:r>
              <a:rPr lang="ko-KR" altLang="en-US" sz="1400" dirty="0" err="1">
                <a:cs typeface="+mn-cs"/>
              </a:rPr>
              <a:t>비접속</a:t>
            </a:r>
            <a:r>
              <a:rPr lang="ko-KR" altLang="en-US" sz="1400" dirty="0">
                <a:cs typeface="+mn-cs"/>
              </a:rPr>
              <a:t> 영역의 </a:t>
            </a:r>
            <a:r>
              <a:rPr lang="en-US" altLang="ko-KR" sz="1400" dirty="0">
                <a:cs typeface="+mn-cs"/>
              </a:rPr>
              <a:t>Best Server</a:t>
            </a:r>
            <a:r>
              <a:rPr lang="ko-KR" altLang="en-US" sz="1400" dirty="0">
                <a:cs typeface="+mn-cs"/>
              </a:rPr>
              <a:t>를 제거 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제거된 후 남은 영역에서 중첩 지역을 필터링하여 수색지역으로 선정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BAT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파일의 명령 스크립트를 통해 기능 </a:t>
            </a:r>
            <a:r>
              <a:rPr kumimoji="1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구현</a:t>
            </a:r>
            <a:r>
              <a:rPr kumimoji="1" lang="ko-KR" alt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중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9396536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96536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96536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9184307" y="2204864"/>
            <a:ext cx="2732509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추가적으로 그림을 좀 줄이고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본 기능이 본 과제에서 어떻게 구현되는지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공통부와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동일하면 생략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어디까지 구현되었는지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9BF5635-242F-473F-9EB2-A8C96D91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33" y="2194399"/>
            <a:ext cx="3080860" cy="25238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AE361A6F-43F2-41EA-85DA-5927AA924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88" y="2199903"/>
            <a:ext cx="2960912" cy="22510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890415D1-807C-44F2-8E82-02030DDB6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202" y="3504790"/>
            <a:ext cx="2375078" cy="24482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B565BBF-9D14-4FD1-91A1-AAD06E8A8388}"/>
              </a:ext>
            </a:extLst>
          </p:cNvPr>
          <p:cNvSpPr txBox="1"/>
          <p:nvPr/>
        </p:nvSpPr>
        <p:spPr>
          <a:xfrm>
            <a:off x="2224867" y="2198219"/>
            <a:ext cx="1082348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접속기지국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4563CC-27CC-455B-9DEA-6024EC62F639}"/>
              </a:ext>
            </a:extLst>
          </p:cNvPr>
          <p:cNvSpPr txBox="1"/>
          <p:nvPr/>
        </p:nvSpPr>
        <p:spPr>
          <a:xfrm>
            <a:off x="3412057" y="3502694"/>
            <a:ext cx="1261884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비접속기지국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="" xmlns:a16="http://schemas.microsoft.com/office/drawing/2014/main" id="{A66575B0-9967-4E3C-9C20-45561DAE9830}"/>
              </a:ext>
            </a:extLst>
          </p:cNvPr>
          <p:cNvSpPr/>
          <p:nvPr/>
        </p:nvSpPr>
        <p:spPr bwMode="auto">
          <a:xfrm rot="16200000" flipV="1">
            <a:off x="4972036" y="4756269"/>
            <a:ext cx="694755" cy="936102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="" xmlns:a16="http://schemas.microsoft.com/office/drawing/2014/main" id="{5843813B-C893-4B5B-91F5-DF5E7A78BB97}"/>
              </a:ext>
            </a:extLst>
          </p:cNvPr>
          <p:cNvSpPr/>
          <p:nvPr/>
        </p:nvSpPr>
        <p:spPr bwMode="auto">
          <a:xfrm>
            <a:off x="3595688" y="2843063"/>
            <a:ext cx="1261230" cy="30777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685FE821-07AC-415A-857B-50B61BA1C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39" y="3253458"/>
            <a:ext cx="2199229" cy="19833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1FF1218-5640-4C8A-AD82-F430C75B42DD}"/>
              </a:ext>
            </a:extLst>
          </p:cNvPr>
          <p:cNvSpPr txBox="1"/>
          <p:nvPr/>
        </p:nvSpPr>
        <p:spPr>
          <a:xfrm>
            <a:off x="8019132" y="4924769"/>
            <a:ext cx="90281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수색지역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="" xmlns:a16="http://schemas.microsoft.com/office/drawing/2014/main" id="{B3E3D884-9151-4596-82BA-C0A784F1E538}"/>
              </a:ext>
            </a:extLst>
          </p:cNvPr>
          <p:cNvSpPr/>
          <p:nvPr/>
        </p:nvSpPr>
        <p:spPr bwMode="auto">
          <a:xfrm>
            <a:off x="6322384" y="3779167"/>
            <a:ext cx="782971" cy="30777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591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출력데이터 </a:t>
            </a:r>
            <a:r>
              <a:rPr lang="en-US" altLang="ko-KR" sz="1800" dirty="0">
                <a:cs typeface="+mn-cs"/>
              </a:rPr>
              <a:t>: </a:t>
            </a:r>
            <a:r>
              <a:rPr lang="ko-KR" altLang="en-US" sz="1800" dirty="0" err="1">
                <a:cs typeface="+mn-cs"/>
              </a:rPr>
              <a:t>구글어스</a:t>
            </a:r>
            <a:r>
              <a:rPr lang="ko-KR" altLang="en-US" sz="1800" dirty="0">
                <a:cs typeface="+mn-cs"/>
              </a:rPr>
              <a:t> </a:t>
            </a:r>
            <a:r>
              <a:rPr lang="en-US" altLang="ko-KR" sz="1800" dirty="0">
                <a:cs typeface="+mn-cs"/>
              </a:rPr>
              <a:t>KML </a:t>
            </a:r>
            <a:r>
              <a:rPr lang="ko-KR" altLang="en-US" sz="1800" dirty="0">
                <a:cs typeface="+mn-cs"/>
              </a:rPr>
              <a:t>포맷 등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ko-KR" sz="1600" dirty="0">
                <a:cs typeface="+mn-cs"/>
              </a:rPr>
              <a:t>KML </a:t>
            </a:r>
            <a:r>
              <a:rPr lang="ko-KR" altLang="en-US" sz="1600" dirty="0">
                <a:cs typeface="+mn-cs"/>
              </a:rPr>
              <a:t>포맷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XML</a:t>
            </a:r>
            <a:r>
              <a:rPr lang="ko-KR" altLang="en-US" sz="1400" dirty="0">
                <a:cs typeface="+mn-cs"/>
              </a:rPr>
              <a:t> </a:t>
            </a:r>
            <a:r>
              <a:rPr lang="ko-KR" altLang="en-US" sz="1400" dirty="0" smtClean="0">
                <a:cs typeface="+mn-cs"/>
              </a:rPr>
              <a:t>포맷 기반 </a:t>
            </a:r>
            <a:r>
              <a:rPr lang="ko-KR" altLang="en-US" sz="1400" dirty="0">
                <a:cs typeface="+mn-cs"/>
              </a:rPr>
              <a:t>파일 포맷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cs typeface="+mn-cs"/>
              </a:rPr>
              <a:t>구글어스에서</a:t>
            </a:r>
            <a:r>
              <a:rPr lang="ko-KR" altLang="en-US" sz="1400" dirty="0">
                <a:cs typeface="+mn-cs"/>
              </a:rPr>
              <a:t> </a:t>
            </a:r>
            <a:r>
              <a:rPr lang="ko-KR" altLang="en-US" sz="1400" dirty="0" smtClean="0">
                <a:cs typeface="+mn-cs"/>
              </a:rPr>
              <a:t>편집 </a:t>
            </a:r>
            <a:r>
              <a:rPr lang="ko-KR" altLang="en-US" sz="1400" dirty="0">
                <a:cs typeface="+mn-cs"/>
              </a:rPr>
              <a:t>가능한 </a:t>
            </a:r>
            <a:r>
              <a:rPr lang="ko-KR" altLang="en-US" sz="1400" dirty="0" smtClean="0">
                <a:cs typeface="+mn-cs"/>
              </a:rPr>
              <a:t>포맷</a:t>
            </a:r>
            <a:r>
              <a:rPr lang="en-US" altLang="ko-KR" sz="1400" dirty="0" smtClean="0">
                <a:cs typeface="+mn-cs"/>
              </a:rPr>
              <a:t>, </a:t>
            </a:r>
            <a:r>
              <a:rPr lang="ko-KR" altLang="en-US" sz="1400" dirty="0" smtClean="0">
                <a:cs typeface="+mn-cs"/>
              </a:rPr>
              <a:t>다양한 </a:t>
            </a:r>
            <a:r>
              <a:rPr lang="ko-KR" altLang="en-US" sz="1400" dirty="0">
                <a:cs typeface="+mn-cs"/>
              </a:rPr>
              <a:t>벡터 또는 이미지와 함께 </a:t>
            </a:r>
            <a:r>
              <a:rPr lang="ko-KR" altLang="en-US" sz="1400" dirty="0" smtClean="0">
                <a:cs typeface="+mn-cs"/>
              </a:rPr>
              <a:t>사용 가능</a:t>
            </a:r>
            <a:endParaRPr lang="en-US" altLang="ko-KR" sz="14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ko-KR" sz="1600" dirty="0">
                <a:cs typeface="+mn-cs"/>
              </a:rPr>
              <a:t>TIFF or PNG</a:t>
            </a:r>
            <a:r>
              <a:rPr lang="ko-KR" altLang="en-US" sz="1600" dirty="0">
                <a:cs typeface="+mn-cs"/>
              </a:rPr>
              <a:t> 포맷</a:t>
            </a:r>
            <a:r>
              <a:rPr lang="en-US" altLang="ko-KR" sz="1600" dirty="0">
                <a:cs typeface="+mn-cs"/>
              </a:rPr>
              <a:t>(</a:t>
            </a:r>
            <a:r>
              <a:rPr lang="ko-KR" altLang="en-US" sz="1600" dirty="0">
                <a:cs typeface="+mn-cs"/>
              </a:rPr>
              <a:t>분석 이미지</a:t>
            </a:r>
            <a:r>
              <a:rPr lang="en-US" altLang="ko-KR" sz="1600" dirty="0">
                <a:cs typeface="+mn-cs"/>
              </a:rPr>
              <a:t>)</a:t>
            </a: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KML </a:t>
            </a:r>
            <a:r>
              <a:rPr lang="ko-KR" altLang="en-US" sz="1400" dirty="0">
                <a:cs typeface="+mn-cs"/>
              </a:rPr>
              <a:t>포맷과 함께 </a:t>
            </a:r>
            <a:r>
              <a:rPr lang="ko-KR" altLang="en-US" sz="1400" dirty="0" smtClean="0">
                <a:cs typeface="+mn-cs"/>
              </a:rPr>
              <a:t>사용되는 </a:t>
            </a:r>
            <a:r>
              <a:rPr lang="ko-KR" altLang="en-US" sz="1400" dirty="0">
                <a:cs typeface="+mn-cs"/>
              </a:rPr>
              <a:t>이미지 포맷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cs typeface="+mn-cs"/>
              </a:rPr>
              <a:t>분석 </a:t>
            </a:r>
            <a:r>
              <a:rPr lang="ko-KR" altLang="en-US" sz="1400" dirty="0">
                <a:cs typeface="+mn-cs"/>
              </a:rPr>
              <a:t>관련된 이미지 및 </a:t>
            </a:r>
            <a:r>
              <a:rPr lang="ko-KR" altLang="en-US" sz="1400" dirty="0" smtClean="0">
                <a:cs typeface="+mn-cs"/>
              </a:rPr>
              <a:t>수색지역 </a:t>
            </a:r>
            <a:r>
              <a:rPr lang="ko-KR" altLang="en-US" sz="1400" dirty="0">
                <a:cs typeface="+mn-cs"/>
              </a:rPr>
              <a:t>관련된 이미지에 사용</a:t>
            </a:r>
            <a:endParaRPr lang="en-US" altLang="ko-KR" sz="14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ko-KR" sz="1600" dirty="0">
                <a:cs typeface="+mn-cs"/>
              </a:rPr>
              <a:t>BMP </a:t>
            </a:r>
            <a:r>
              <a:rPr lang="ko-KR" altLang="en-US" sz="1600" dirty="0">
                <a:cs typeface="+mn-cs"/>
              </a:rPr>
              <a:t>포맷</a:t>
            </a:r>
            <a:r>
              <a:rPr lang="en-US" altLang="ko-KR" sz="1600" dirty="0">
                <a:cs typeface="+mn-cs"/>
              </a:rPr>
              <a:t>(</a:t>
            </a:r>
            <a:r>
              <a:rPr lang="ko-KR" altLang="en-US" sz="1600" dirty="0">
                <a:cs typeface="+mn-cs"/>
              </a:rPr>
              <a:t>범례</a:t>
            </a:r>
            <a:r>
              <a:rPr lang="en-US" altLang="ko-KR" sz="1600" dirty="0">
                <a:cs typeface="+mn-cs"/>
              </a:rPr>
              <a:t>)</a:t>
            </a: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범례 </a:t>
            </a:r>
            <a:r>
              <a:rPr lang="ko-KR" altLang="en-US" sz="1400" dirty="0" smtClean="0">
                <a:cs typeface="+mn-cs"/>
              </a:rPr>
              <a:t>값 표시하는 </a:t>
            </a:r>
            <a:r>
              <a:rPr lang="ko-KR" altLang="en-US" sz="1400" dirty="0">
                <a:cs typeface="+mn-cs"/>
              </a:rPr>
              <a:t>이미지 포맷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커버리지 </a:t>
            </a:r>
            <a:r>
              <a:rPr lang="ko-KR" altLang="en-US" sz="1400" dirty="0" smtClean="0">
                <a:cs typeface="+mn-cs"/>
              </a:rPr>
              <a:t>색깔의 정보 표시 </a:t>
            </a:r>
            <a:endParaRPr lang="en-US" altLang="ko-KR" sz="14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9324528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출력데이터 정의 포맷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24528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예시 출력데이터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24528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8676456" y="0"/>
            <a:ext cx="936104" cy="692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조창혁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E208897C-BEFF-4747-9D28-9E3260A7C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933057"/>
            <a:ext cx="6696744" cy="25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38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3.3 </a:t>
            </a:r>
            <a:r>
              <a:rPr lang="ko-KR" altLang="en-US" sz="2400" dirty="0"/>
              <a:t>수색지역 가시화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 smtClean="0">
                <a:cs typeface="+mn-cs"/>
              </a:rPr>
              <a:t>수색지역 이미지</a:t>
            </a:r>
            <a:r>
              <a:rPr lang="en-US" altLang="ko-KR" sz="1800" dirty="0" smtClean="0">
                <a:cs typeface="+mn-cs"/>
              </a:rPr>
              <a:t>(</a:t>
            </a:r>
            <a:r>
              <a:rPr lang="ko-KR" altLang="en-US" sz="1800" dirty="0" smtClean="0">
                <a:cs typeface="+mn-cs"/>
              </a:rPr>
              <a:t>분석결과</a:t>
            </a:r>
            <a:r>
              <a:rPr lang="en-US" altLang="ko-KR" sz="1800" dirty="0" smtClean="0">
                <a:cs typeface="+mn-cs"/>
              </a:rPr>
              <a:t>)</a:t>
            </a:r>
            <a:r>
              <a:rPr lang="ko-KR" altLang="en-US" sz="1800" dirty="0" smtClean="0">
                <a:cs typeface="+mn-cs"/>
              </a:rPr>
              <a:t>를 </a:t>
            </a:r>
            <a:r>
              <a:rPr lang="en-US" altLang="ko-KR" sz="1800" dirty="0">
                <a:cs typeface="+mn-cs"/>
              </a:rPr>
              <a:t>Google </a:t>
            </a:r>
            <a:r>
              <a:rPr lang="en-US" altLang="ko-KR" sz="1800" dirty="0" smtClean="0">
                <a:cs typeface="+mn-cs"/>
              </a:rPr>
              <a:t>Earth platform </a:t>
            </a:r>
            <a:r>
              <a:rPr lang="ko-KR" altLang="en-US" sz="1800" dirty="0" smtClean="0">
                <a:cs typeface="+mn-cs"/>
              </a:rPr>
              <a:t>활용하여 관련정보 제공 </a:t>
            </a: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852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9252520" y="1772816"/>
            <a:ext cx="7632848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구글어스</a:t>
            </a:r>
            <a:r>
              <a:rPr kumimoji="1" lang="ko-KR" altLang="en-US" sz="14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화면에서</a:t>
            </a:r>
            <a:endParaRPr kumimoji="1" lang="en-US" altLang="ko-KR" sz="1400" b="1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baseline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샘플 결과 도시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하는 화면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화면에 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도시할때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사용하는 주용 기능부분을 붉게 테두리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각 기능의 동작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9252520" y="4869160"/>
            <a:ext cx="7632848" cy="14401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진행상황 및 이슈사항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1C829F8-15AF-4733-BBAE-78D1BED7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4" y="1350769"/>
            <a:ext cx="8522096" cy="466052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FD295D62-1862-4090-BE28-3F683FA951F7}"/>
              </a:ext>
            </a:extLst>
          </p:cNvPr>
          <p:cNvSpPr/>
          <p:nvPr/>
        </p:nvSpPr>
        <p:spPr bwMode="auto">
          <a:xfrm>
            <a:off x="258716" y="2276871"/>
            <a:ext cx="1216940" cy="72008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A3F6FEA9-E1CE-4E4E-B5E0-C3A474FC8D2C}"/>
              </a:ext>
            </a:extLst>
          </p:cNvPr>
          <p:cNvCxnSpPr/>
          <p:nvPr/>
        </p:nvCxnSpPr>
        <p:spPr bwMode="auto">
          <a:xfrm>
            <a:off x="331330" y="2636912"/>
            <a:ext cx="856294" cy="0"/>
          </a:xfrm>
          <a:prstGeom prst="lin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5B485ECE-BD51-4293-B44B-7583FCC845C5}"/>
              </a:ext>
            </a:extLst>
          </p:cNvPr>
          <p:cNvCxnSpPr>
            <a:cxnSpLocks/>
          </p:cNvCxnSpPr>
          <p:nvPr/>
        </p:nvCxnSpPr>
        <p:spPr bwMode="auto">
          <a:xfrm>
            <a:off x="1115616" y="2569718"/>
            <a:ext cx="3600400" cy="427234"/>
          </a:xfrm>
          <a:prstGeom prst="straightConnector1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FCF815FA-BD5F-41BA-9BCB-2A23F841CCFD}"/>
              </a:ext>
            </a:extLst>
          </p:cNvPr>
          <p:cNvCxnSpPr>
            <a:cxnSpLocks/>
          </p:cNvCxnSpPr>
          <p:nvPr/>
        </p:nvCxnSpPr>
        <p:spPr bwMode="auto">
          <a:xfrm>
            <a:off x="1115616" y="2726506"/>
            <a:ext cx="3436006" cy="803976"/>
          </a:xfrm>
          <a:prstGeom prst="straightConnector1">
            <a:avLst/>
          </a:prstGeom>
          <a:noFill/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0E0A6849-587A-44C5-959D-FF8AB6EC37EE}"/>
              </a:ext>
            </a:extLst>
          </p:cNvPr>
          <p:cNvCxnSpPr/>
          <p:nvPr/>
        </p:nvCxnSpPr>
        <p:spPr bwMode="auto">
          <a:xfrm>
            <a:off x="331330" y="2733429"/>
            <a:ext cx="856294" cy="0"/>
          </a:xfrm>
          <a:prstGeom prst="line">
            <a:avLst/>
          </a:prstGeom>
          <a:noFill/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8FF9174-9A78-4674-9DCF-459966A5F5BA}"/>
              </a:ext>
            </a:extLst>
          </p:cNvPr>
          <p:cNvSpPr txBox="1"/>
          <p:nvPr/>
        </p:nvSpPr>
        <p:spPr>
          <a:xfrm>
            <a:off x="2431727" y="2321103"/>
            <a:ext cx="1810111" cy="338554"/>
          </a:xfrm>
          <a:prstGeom prst="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노란색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수색지역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222D90A-A5FC-4C25-9953-54971D34B682}"/>
              </a:ext>
            </a:extLst>
          </p:cNvPr>
          <p:cNvSpPr txBox="1"/>
          <p:nvPr/>
        </p:nvSpPr>
        <p:spPr>
          <a:xfrm>
            <a:off x="1547664" y="3378478"/>
            <a:ext cx="2186817" cy="33855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파란색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기타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BS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지역</a:t>
            </a:r>
          </a:p>
        </p:txBody>
      </p:sp>
    </p:spTree>
    <p:extLst>
      <p:ext uri="{BB962C8B-B14F-4D97-AF65-F5344CB8AC3E}">
        <p14:creationId xmlns:p14="http://schemas.microsoft.com/office/powerpoint/2010/main" val="2305259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1357020" y="476672"/>
            <a:ext cx="6203257" cy="528637"/>
          </a:xfrm>
        </p:spPr>
        <p:txBody>
          <a:bodyPr/>
          <a:lstStyle/>
          <a:p>
            <a:pPr algn="ctr"/>
            <a:r>
              <a:rPr lang="en-US" altLang="ko-KR" dirty="0"/>
              <a:t>4. </a:t>
            </a:r>
            <a:r>
              <a:rPr lang="ko-KR" altLang="en-US" dirty="0"/>
              <a:t>건의 사항 및 </a:t>
            </a:r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="" xmlns:a16="http://schemas.microsoft.com/office/drawing/2014/main" id="{E20E71E6-6985-4B7A-A7B0-6F7DA4248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7"/>
            <a:ext cx="8517632" cy="5544615"/>
          </a:xfrm>
        </p:spPr>
        <p:txBody>
          <a:bodyPr/>
          <a:lstStyle/>
          <a:p>
            <a:r>
              <a:rPr lang="en-US" altLang="ko-KR" sz="2000" dirty="0" err="1"/>
              <a:t>M&amp;S</a:t>
            </a:r>
            <a:r>
              <a:rPr lang="en-US" altLang="ko-KR" sz="2000" dirty="0"/>
              <a:t> </a:t>
            </a:r>
            <a:r>
              <a:rPr lang="ko-KR" altLang="en-US" sz="2000" dirty="0"/>
              <a:t>관련 문의사항</a:t>
            </a:r>
            <a:endParaRPr lang="en-US" altLang="ko-KR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B068B6B-C00E-4BF4-87EE-BA3BA6F28836}"/>
              </a:ext>
            </a:extLst>
          </p:cNvPr>
          <p:cNvSpPr/>
          <p:nvPr/>
        </p:nvSpPr>
        <p:spPr bwMode="auto">
          <a:xfrm>
            <a:off x="539552" y="1196752"/>
            <a:ext cx="8208912" cy="547260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61950" marR="0" indent="-361950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en-US" altLang="ko-KR" dirty="0">
                <a:solidFill>
                  <a:srgbClr val="0000CC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en-US" altLang="ko-KR" sz="1600" dirty="0">
              <a:solidFill>
                <a:srgbClr val="0000C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8676456" y="0"/>
            <a:ext cx="936104" cy="692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조상환</a:t>
            </a:r>
          </a:p>
        </p:txBody>
      </p:sp>
    </p:spTree>
    <p:extLst>
      <p:ext uri="{BB962C8B-B14F-4D97-AF65-F5344CB8AC3E}">
        <p14:creationId xmlns:p14="http://schemas.microsoft.com/office/powerpoint/2010/main" val="2486869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762B9874-2555-49B9-9879-990EBB0534B5}"/>
              </a:ext>
            </a:extLst>
          </p:cNvPr>
          <p:cNvGrpSpPr/>
          <p:nvPr/>
        </p:nvGrpSpPr>
        <p:grpSpPr>
          <a:xfrm>
            <a:off x="773722" y="2093949"/>
            <a:ext cx="7596554" cy="3495293"/>
            <a:chOff x="838199" y="2237963"/>
            <a:chExt cx="8229600" cy="34952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4775805-990B-4D26-B8C6-FB434993381D}"/>
                </a:ext>
              </a:extLst>
            </p:cNvPr>
            <p:cNvSpPr txBox="1"/>
            <p:nvPr/>
          </p:nvSpPr>
          <p:spPr>
            <a:xfrm>
              <a:off x="3098153" y="2237963"/>
              <a:ext cx="3709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4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감사합니다</a:t>
              </a:r>
              <a:r>
                <a:rPr lang="en-US" altLang="ko-KR" sz="4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텍스트 개체 틀 4">
              <a:extLst>
                <a:ext uri="{FF2B5EF4-FFF2-40B4-BE49-F238E27FC236}">
                  <a16:creationId xmlns:a16="http://schemas.microsoft.com/office/drawing/2014/main" xmlns="" id="{3E1ECE41-2D10-45D2-8A8A-8A1FAF98A23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284984"/>
              <a:ext cx="8229600" cy="2194323"/>
            </a:xfrm>
            <a:prstGeom prst="rect">
              <a:avLst/>
            </a:prstGeom>
          </p:spPr>
          <p:txBody>
            <a:bodyPr>
              <a:normAutofit/>
            </a:bodyPr>
            <a:lstStyle>
              <a:defPPr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defPPr>
              <a:lvl1pPr marL="342900" indent="-342900" eaLnBrk="1" latinLnBrk="1" hangingPunct="1">
                <a:buChar char="•"/>
                <a:defRPr sz="1800">
                  <a:latin typeface="+mn-ea"/>
                  <a:ea typeface="+mn-ea"/>
                </a:defRPr>
              </a:lvl1pPr>
              <a:lvl2pPr marL="742950" indent="-285750" eaLnBrk="1" latinLnBrk="1" hangingPunct="1">
                <a:buChar char="–"/>
                <a:defRPr sz="1600">
                  <a:latin typeface="+mn-ea"/>
                  <a:ea typeface="+mn-ea"/>
                </a:defRPr>
              </a:lvl2pPr>
              <a:lvl3pPr marL="1143000" indent="-228600" eaLnBrk="1" latinLnBrk="1" hangingPunct="1">
                <a:buChar char="•"/>
                <a:defRPr sz="1600">
                  <a:latin typeface="+mn-ea"/>
                  <a:ea typeface="+mn-ea"/>
                </a:defRPr>
              </a:lvl3pPr>
              <a:lvl4pPr marL="1600200" indent="-228600" eaLnBrk="1" latinLnBrk="1" hangingPunct="1">
                <a:buChar char="–"/>
                <a:defRPr sz="1400">
                  <a:latin typeface="+mn-ea"/>
                  <a:ea typeface="+mn-ea"/>
                </a:defRPr>
              </a:lvl4pPr>
              <a:lvl5pPr marL="2057400" indent="-228600" eaLnBrk="1" latinLnBrk="1" hangingPunct="1">
                <a:buChar char="»"/>
                <a:defRPr sz="1400">
                  <a:latin typeface="+mn-ea"/>
                  <a:ea typeface="+mn-ea"/>
                </a:defRPr>
              </a:lvl5pPr>
              <a:lvl6pPr marL="2514600" indent="-228600" eaLnBrk="1" latinLnBrk="1" hangingPunct="1">
                <a:buChar char="•"/>
                <a:defRPr sz="2000"/>
              </a:lvl6pPr>
              <a:lvl7pPr marL="2971800" indent="-228600" eaLnBrk="1" latinLnBrk="1" hangingPunct="1">
                <a:buChar char="•"/>
                <a:defRPr sz="2000"/>
              </a:lvl7pPr>
              <a:lvl8pPr marL="3429000" indent="-228600" eaLnBrk="1" latinLnBrk="1" hangingPunct="1">
                <a:buChar char="•"/>
                <a:defRPr sz="2000"/>
              </a:lvl8pPr>
              <a:lvl9pPr marL="3886200" indent="-228600" eaLnBrk="1" latinLnBrk="1" hangingPunct="1">
                <a:buChar char="•"/>
                <a:defRPr sz="2000"/>
              </a:lvl9pPr>
            </a:lstStyle>
            <a:p>
              <a:pPr marL="0" indent="0" algn="ctr">
                <a:buFontTx/>
                <a:buNone/>
              </a:pPr>
              <a:endParaRPr lang="en-US" altLang="ko-KR" sz="20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indent="0" algn="ctr">
                <a:buFontTx/>
                <a:buNone/>
              </a:pPr>
              <a:r>
                <a:rPr lang="en-US" altLang="ko-KR" sz="20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SOLVIT System Co., Ltd.</a:t>
              </a:r>
            </a:p>
            <a:p>
              <a:pPr marL="0" indent="0" algn="ctr">
                <a:buFontTx/>
                <a:buNone/>
              </a:pPr>
              <a:endParaRPr lang="en-US" altLang="ko-KR" sz="20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indent="0" algn="ctr">
                <a:buFontTx/>
                <a:buNone/>
              </a:pPr>
              <a:r>
                <a:rPr lang="en-US" altLang="ko-KR" sz="14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+82-2-6241-6667, solvit@solvitsystem.co.kr</a:t>
              </a:r>
            </a:p>
            <a:p>
              <a:pPr marL="0" indent="0" algn="ctr">
                <a:buFontTx/>
                <a:buNone/>
              </a:pPr>
              <a:r>
                <a:rPr lang="en-US" altLang="ko-KR" sz="14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www.solvitsystem.co.kr</a:t>
              </a:r>
              <a:endParaRPr lang="en-US" altLang="ko-KR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indent="0" algn="ctr">
                <a:buFontTx/>
                <a:buNone/>
              </a:pPr>
              <a:endParaRPr lang="ko-KR" altLang="en-US" sz="12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5C14792C-EDA2-422D-92C2-DEDA3DD57775}"/>
                </a:ext>
              </a:extLst>
            </p:cNvPr>
            <p:cNvGrpSpPr/>
            <p:nvPr/>
          </p:nvGrpSpPr>
          <p:grpSpPr>
            <a:xfrm>
              <a:off x="4172914" y="5095056"/>
              <a:ext cx="1872207" cy="638200"/>
              <a:chOff x="858604" y="8028384"/>
              <a:chExt cx="1872207" cy="638200"/>
            </a:xfrm>
          </p:grpSpPr>
          <p:pic>
            <p:nvPicPr>
              <p:cNvPr id="10" name="Picture 8">
                <a:extLst>
                  <a:ext uri="{FF2B5EF4-FFF2-40B4-BE49-F238E27FC236}">
                    <a16:creationId xmlns:a16="http://schemas.microsoft.com/office/drawing/2014/main" xmlns="" id="{856A58FE-AB42-4907-B8D8-A446E486B8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8651" y="8028384"/>
                <a:ext cx="1066213" cy="3134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D812D46D-0002-4DAD-AAF0-AA3939316371}"/>
                  </a:ext>
                </a:extLst>
              </p:cNvPr>
              <p:cNvSpPr txBox="1"/>
              <p:nvPr/>
            </p:nvSpPr>
            <p:spPr>
              <a:xfrm>
                <a:off x="858604" y="8358807"/>
                <a:ext cx="18722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/>
                <a:r>
                  <a:rPr lang="en-US" altLang="ko-KR" sz="11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1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r>
                  <a:rPr lang="en-US" altLang="ko-KR" sz="11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4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솔빛시스템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784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287256" y="2492896"/>
            <a:ext cx="7101168" cy="281200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1. </a:t>
            </a:r>
            <a:r>
              <a:rPr lang="ko-KR" altLang="en-US" sz="2800" dirty="0"/>
              <a:t>연구목적 및 방법 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2. </a:t>
            </a:r>
            <a:r>
              <a:rPr lang="ko-KR" altLang="en-US" sz="2800" dirty="0"/>
              <a:t>추진현황 및 이슈사항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/>
              <a:t>3. </a:t>
            </a:r>
            <a:r>
              <a:rPr lang="ko-KR" altLang="en-US" sz="2800" dirty="0"/>
              <a:t>연구수행내용 및 </a:t>
            </a:r>
            <a:r>
              <a:rPr lang="ko-KR" altLang="en-US" sz="2800" dirty="0" smtClean="0"/>
              <a:t>중간결과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개발내용 시연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제목 1"/>
          <p:cNvSpPr>
            <a:spLocks noGrp="1"/>
          </p:cNvSpPr>
          <p:nvPr>
            <p:ph type="title" idx="4294967295"/>
          </p:nvPr>
        </p:nvSpPr>
        <p:spPr>
          <a:xfrm>
            <a:off x="1357024" y="616399"/>
            <a:ext cx="6203257" cy="528637"/>
          </a:xfrm>
        </p:spPr>
        <p:txBody>
          <a:bodyPr/>
          <a:lstStyle/>
          <a:p>
            <a:pPr algn="ctr"/>
            <a:r>
              <a:rPr lang="ko-KR" altLang="en-US" dirty="0"/>
              <a:t>과제 목차</a:t>
            </a:r>
          </a:p>
        </p:txBody>
      </p:sp>
    </p:spTree>
    <p:extLst>
      <p:ext uri="{BB962C8B-B14F-4D97-AF65-F5344CB8AC3E}">
        <p14:creationId xmlns:p14="http://schemas.microsoft.com/office/powerpoint/2010/main" val="3870417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7194" y="2718784"/>
            <a:ext cx="7351232" cy="2812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1.1 </a:t>
            </a:r>
            <a:r>
              <a:rPr lang="ko-KR" altLang="en-US" dirty="0"/>
              <a:t>연구 개요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1.2 </a:t>
            </a:r>
            <a:r>
              <a:rPr lang="ko-KR" altLang="en-US" dirty="0"/>
              <a:t>연구 목적</a:t>
            </a:r>
            <a:r>
              <a:rPr lang="en-US" altLang="ko-KR" dirty="0"/>
              <a:t>/</a:t>
            </a:r>
            <a:r>
              <a:rPr lang="ko-KR" altLang="en-US" dirty="0"/>
              <a:t>방법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1.3 </a:t>
            </a:r>
            <a:r>
              <a:rPr lang="ko-KR" altLang="en-US" dirty="0"/>
              <a:t>연구수행 흐름도</a:t>
            </a:r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1357020" y="616399"/>
            <a:ext cx="6455340" cy="528637"/>
          </a:xfrm>
        </p:spPr>
        <p:txBody>
          <a:bodyPr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연구목적 및 방법</a:t>
            </a:r>
          </a:p>
        </p:txBody>
      </p:sp>
    </p:spTree>
    <p:extLst>
      <p:ext uri="{BB962C8B-B14F-4D97-AF65-F5344CB8AC3E}">
        <p14:creationId xmlns:p14="http://schemas.microsoft.com/office/powerpoint/2010/main" val="2868459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1.1 </a:t>
            </a:r>
            <a:r>
              <a:rPr lang="ko-KR" altLang="en-US" dirty="0"/>
              <a:t>연구 개요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971602" y="996116"/>
            <a:ext cx="7072748" cy="926780"/>
            <a:chOff x="316266" y="3401469"/>
            <a:chExt cx="7072748" cy="622718"/>
          </a:xfrm>
        </p:grpSpPr>
        <p:sp>
          <p:nvSpPr>
            <p:cNvPr id="103" name="왼쪽 중괄호 102"/>
            <p:cNvSpPr/>
            <p:nvPr/>
          </p:nvSpPr>
          <p:spPr>
            <a:xfrm rot="16200000">
              <a:off x="3720055" y="1091273"/>
              <a:ext cx="391144" cy="5474684"/>
            </a:xfrm>
            <a:prstGeom prst="leftBrace">
              <a:avLst>
                <a:gd name="adj1" fmla="val 66873"/>
                <a:gd name="adj2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dist="38100" dir="5400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316266" y="3401469"/>
              <a:ext cx="7072748" cy="351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전파데이터를 활용한 위치 추정 알고리즘 연구 및 분석 </a:t>
              </a:r>
              <a:r>
                <a:rPr lang="en-US" altLang="ko-KR" sz="1600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S/W </a:t>
              </a:r>
              <a:r>
                <a:rPr lang="ko-KR" altLang="en-US" sz="1600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기능 개선</a:t>
              </a:r>
              <a:endParaRPr lang="en-US" altLang="ko-KR" sz="1600" b="1" dirty="0">
                <a:solidFill>
                  <a:srgbClr val="4663A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algn="ctr"/>
              <a:r>
                <a:rPr lang="ko-KR" altLang="en-US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요구조자에 대한 수색지역 선정에 활용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6</a:t>
            </a:fld>
            <a:endParaRPr lang="ko-KR" altLang="en-US"/>
          </a:p>
        </p:txBody>
      </p:sp>
      <p:sp>
        <p:nvSpPr>
          <p:cNvPr id="28" name="직사각형 27"/>
          <p:cNvSpPr/>
          <p:nvPr/>
        </p:nvSpPr>
        <p:spPr bwMode="auto">
          <a:xfrm>
            <a:off x="310083" y="2060845"/>
            <a:ext cx="4104456" cy="8705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전파데이터를 활용한 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요구조자 위치 추정 알고리즘 연구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4716016" y="2060845"/>
            <a:ext cx="4104456" cy="8705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위치 추정 알고리즘 활용을 위한 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분석 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S/W 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기능 개선</a:t>
            </a:r>
          </a:p>
        </p:txBody>
      </p:sp>
      <p:sp>
        <p:nvSpPr>
          <p:cNvPr id="9" name="아래쪽 화살표 8"/>
          <p:cNvSpPr/>
          <p:nvPr/>
        </p:nvSpPr>
        <p:spPr bwMode="auto">
          <a:xfrm rot="10800000">
            <a:off x="1835695" y="3068957"/>
            <a:ext cx="5669210" cy="648072"/>
          </a:xfrm>
          <a:prstGeom prst="downArrow">
            <a:avLst>
              <a:gd name="adj1" fmla="val 50000"/>
              <a:gd name="adj2" fmla="val 514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75860" y="3166026"/>
            <a:ext cx="28083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알고리즘 연구 및</a:t>
            </a:r>
            <a:endParaRPr kumimoji="1" lang="en-US" altLang="ko-KR" sz="16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GUI</a:t>
            </a:r>
            <a:r>
              <a:rPr kumimoji="1"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와 분석 </a:t>
            </a:r>
            <a:r>
              <a:rPr kumimoji="1"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S/W API </a:t>
            </a:r>
            <a:r>
              <a:rPr kumimoji="1"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개발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4CB1BB9-7236-45B2-B175-875D93A6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41" y="3911880"/>
            <a:ext cx="2846365" cy="2603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53A0062-A985-4122-8CCE-79B3A9ACF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866" y="3906587"/>
            <a:ext cx="2812456" cy="26031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8676456" y="0"/>
            <a:ext cx="936104" cy="692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조상환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70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1.2 </a:t>
            </a:r>
            <a:r>
              <a:rPr lang="ko-KR" altLang="en-US" dirty="0"/>
              <a:t>연구 목적</a:t>
            </a:r>
            <a:r>
              <a:rPr lang="en-US" altLang="ko-KR" dirty="0"/>
              <a:t>/</a:t>
            </a:r>
            <a:r>
              <a:rPr lang="ko-KR" altLang="en-US" dirty="0"/>
              <a:t>방법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3184" y="1196752"/>
            <a:ext cx="8517632" cy="5256584"/>
          </a:xfrm>
        </p:spPr>
        <p:txBody>
          <a:bodyPr/>
          <a:lstStyle/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2000" dirty="0" smtClean="0">
                <a:cs typeface="+mn-cs"/>
              </a:rPr>
              <a:t>산악지역 긴급구조 </a:t>
            </a:r>
            <a:r>
              <a:rPr lang="ko-KR" altLang="en-US" sz="2000" dirty="0">
                <a:cs typeface="+mn-cs"/>
              </a:rPr>
              <a:t>발생시 </a:t>
            </a:r>
            <a:r>
              <a:rPr lang="ko-KR" altLang="en-US" sz="2000" dirty="0" smtClean="0">
                <a:cs typeface="+mn-cs"/>
              </a:rPr>
              <a:t>전파분석을 </a:t>
            </a:r>
            <a:r>
              <a:rPr lang="ko-KR" altLang="en-US" sz="2000" dirty="0">
                <a:cs typeface="+mn-cs"/>
              </a:rPr>
              <a:t>통한 새로운 </a:t>
            </a:r>
            <a:r>
              <a:rPr lang="ko-KR" altLang="en-US" sz="2000" dirty="0" smtClean="0">
                <a:cs typeface="+mn-cs"/>
              </a:rPr>
              <a:t>수색방안 </a:t>
            </a:r>
            <a:r>
              <a:rPr lang="ko-KR" altLang="en-US" sz="2000" dirty="0">
                <a:cs typeface="+mn-cs"/>
              </a:rPr>
              <a:t>마련</a:t>
            </a:r>
            <a:endParaRPr lang="en-US" altLang="ko-KR" sz="2000" dirty="0">
              <a:cs typeface="+mn-cs"/>
            </a:endParaRPr>
          </a:p>
          <a:p>
            <a:pPr marL="400050" lvl="2" indent="0">
              <a:buNone/>
            </a:pPr>
            <a:endParaRPr lang="en-US" altLang="ko-KR" sz="20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2000" dirty="0" smtClean="0">
                <a:solidFill>
                  <a:srgbClr val="000000"/>
                </a:solidFill>
                <a:cs typeface="+mn-cs"/>
              </a:rPr>
              <a:t>전파분석을 </a:t>
            </a:r>
            <a:r>
              <a:rPr lang="ko-KR" altLang="en-US" sz="2000" dirty="0">
                <a:solidFill>
                  <a:srgbClr val="000000"/>
                </a:solidFill>
                <a:cs typeface="+mn-cs"/>
              </a:rPr>
              <a:t>위한 전파데이터</a:t>
            </a:r>
            <a:r>
              <a:rPr lang="en-US" altLang="ko-KR" sz="2000" dirty="0" smtClean="0">
                <a:solidFill>
                  <a:srgbClr val="000000"/>
                </a:solidFill>
                <a:cs typeface="+mn-cs"/>
              </a:rPr>
              <a:t>(KCA </a:t>
            </a:r>
            <a:r>
              <a:rPr lang="ko-KR" altLang="en-US" sz="2000" dirty="0" err="1" smtClean="0">
                <a:solidFill>
                  <a:srgbClr val="000000"/>
                </a:solidFill>
                <a:cs typeface="+mn-cs"/>
              </a:rPr>
              <a:t>무선국</a:t>
            </a:r>
            <a:r>
              <a:rPr lang="en-US" altLang="ko-KR" sz="2000" dirty="0">
                <a:solidFill>
                  <a:srgbClr val="000000"/>
                </a:solidFill>
                <a:cs typeface="+mn-cs"/>
              </a:rPr>
              <a:t>DB) </a:t>
            </a:r>
            <a:r>
              <a:rPr lang="ko-KR" altLang="en-US" sz="2000" dirty="0" smtClean="0">
                <a:solidFill>
                  <a:srgbClr val="000000"/>
                </a:solidFill>
                <a:cs typeface="+mn-cs"/>
              </a:rPr>
              <a:t>연동 </a:t>
            </a:r>
            <a:r>
              <a:rPr lang="ko-KR" altLang="en-US" sz="2000" dirty="0">
                <a:solidFill>
                  <a:srgbClr val="000000"/>
                </a:solidFill>
                <a:cs typeface="+mn-cs"/>
              </a:rPr>
              <a:t>구현</a:t>
            </a:r>
            <a:endParaRPr lang="en-US" altLang="ko-KR" sz="2000" dirty="0">
              <a:solidFill>
                <a:srgbClr val="000000"/>
              </a:solidFill>
              <a:cs typeface="+mn-cs"/>
            </a:endParaRPr>
          </a:p>
          <a:p>
            <a:pPr marL="400050" lvl="2" indent="0">
              <a:buNone/>
            </a:pPr>
            <a:r>
              <a:rPr lang="en-US" altLang="ko-KR" sz="2000" dirty="0">
                <a:solidFill>
                  <a:srgbClr val="000000"/>
                </a:solidFill>
                <a:cs typeface="+mn-cs"/>
              </a:rPr>
              <a:t> </a:t>
            </a: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2000" dirty="0" err="1">
                <a:solidFill>
                  <a:srgbClr val="000000"/>
                </a:solidFill>
                <a:cs typeface="+mn-cs"/>
              </a:rPr>
              <a:t>요구조자</a:t>
            </a:r>
            <a:r>
              <a:rPr lang="ko-KR" altLang="en-US" sz="2000" dirty="0">
                <a:solidFill>
                  <a:srgbClr val="000000"/>
                </a:solidFill>
                <a:cs typeface="+mn-cs"/>
              </a:rPr>
              <a:t> 수신기 </a:t>
            </a:r>
            <a:r>
              <a:rPr lang="ko-KR" altLang="en-US" sz="2000" dirty="0" smtClean="0">
                <a:solidFill>
                  <a:srgbClr val="000000"/>
                </a:solidFill>
                <a:cs typeface="+mn-cs"/>
              </a:rPr>
              <a:t>위치추정 </a:t>
            </a:r>
            <a:r>
              <a:rPr lang="ko-KR" altLang="en-US" sz="2000" dirty="0">
                <a:solidFill>
                  <a:srgbClr val="000000"/>
                </a:solidFill>
                <a:cs typeface="+mn-cs"/>
              </a:rPr>
              <a:t>알고리즘 연구 및 기능개선 구현</a:t>
            </a:r>
            <a:endParaRPr lang="en-US" altLang="ko-KR" sz="2000" dirty="0">
              <a:solidFill>
                <a:srgbClr val="000000"/>
              </a:solidFill>
              <a:cs typeface="+mn-cs"/>
            </a:endParaRPr>
          </a:p>
          <a:p>
            <a:pPr marL="400050" lvl="2" indent="0">
              <a:buNone/>
            </a:pPr>
            <a:r>
              <a:rPr lang="ko-KR" altLang="en-US" sz="2000" dirty="0">
                <a:solidFill>
                  <a:srgbClr val="000000"/>
                </a:solidFill>
                <a:cs typeface="+mn-cs"/>
              </a:rPr>
              <a:t> </a:t>
            </a:r>
            <a:endParaRPr lang="ko-KR" altLang="en-US" sz="20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2000" dirty="0" err="1" smtClean="0">
                <a:cs typeface="+mn-cs"/>
              </a:rPr>
              <a:t>요구조자</a:t>
            </a:r>
            <a:r>
              <a:rPr lang="ko-KR" altLang="en-US" sz="2000" dirty="0" smtClean="0">
                <a:cs typeface="+mn-cs"/>
              </a:rPr>
              <a:t> </a:t>
            </a:r>
            <a:r>
              <a:rPr lang="ko-KR" altLang="en-US" sz="2000" dirty="0">
                <a:cs typeface="+mn-cs"/>
              </a:rPr>
              <a:t>빠른 구조를 </a:t>
            </a:r>
            <a:r>
              <a:rPr lang="ko-KR" altLang="en-US" sz="2000" dirty="0" smtClean="0">
                <a:cs typeface="+mn-cs"/>
              </a:rPr>
              <a:t>위한 </a:t>
            </a:r>
            <a:r>
              <a:rPr lang="ko-KR" altLang="en-US" sz="2000" dirty="0">
                <a:cs typeface="+mn-cs"/>
              </a:rPr>
              <a:t>신속한 </a:t>
            </a:r>
            <a:r>
              <a:rPr lang="ko-KR" altLang="en-US" sz="2000" dirty="0" smtClean="0">
                <a:cs typeface="+mn-cs"/>
              </a:rPr>
              <a:t>수색지역 선정을 참고자료 제공</a:t>
            </a:r>
            <a:endParaRPr lang="en-US" altLang="ko-KR" sz="2000" dirty="0">
              <a:cs typeface="+mn-cs"/>
            </a:endParaRPr>
          </a:p>
          <a:p>
            <a:pPr marL="400050" lvl="2" indent="0">
              <a:buNone/>
            </a:pPr>
            <a:r>
              <a:rPr lang="ko-KR" altLang="en-US" sz="2000" dirty="0">
                <a:cs typeface="+mn-cs"/>
              </a:rPr>
              <a:t> </a:t>
            </a: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2000" dirty="0" smtClean="0">
                <a:cs typeface="+mn-cs"/>
              </a:rPr>
              <a:t>데이터 </a:t>
            </a:r>
            <a:r>
              <a:rPr lang="ko-KR" altLang="en-US" sz="2000" dirty="0">
                <a:cs typeface="+mn-cs"/>
              </a:rPr>
              <a:t>수집과 전파분석 및 </a:t>
            </a:r>
            <a:r>
              <a:rPr lang="ko-KR" altLang="en-US" sz="2000" dirty="0" smtClean="0">
                <a:cs typeface="+mn-cs"/>
              </a:rPr>
              <a:t>분석결과 작업의 자동화 </a:t>
            </a:r>
            <a:endParaRPr lang="en-US" altLang="ko-KR" sz="2000" dirty="0">
              <a:cs typeface="+mn-cs"/>
            </a:endParaRPr>
          </a:p>
          <a:p>
            <a:pPr marL="400050" lvl="2" indent="0">
              <a:buNone/>
            </a:pPr>
            <a:r>
              <a:rPr lang="ko-KR" altLang="en-US" sz="2000" dirty="0">
                <a:cs typeface="+mn-cs"/>
              </a:rPr>
              <a:t>    </a:t>
            </a:r>
            <a:r>
              <a:rPr lang="ko-KR" altLang="en-US" sz="2000" dirty="0" smtClean="0">
                <a:cs typeface="+mn-cs"/>
              </a:rPr>
              <a:t>  </a:t>
            </a:r>
            <a:endParaRPr lang="ko-KR" altLang="en-US" sz="20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2000" dirty="0">
                <a:cs typeface="+mn-cs"/>
              </a:rPr>
              <a:t>관련 </a:t>
            </a:r>
            <a:r>
              <a:rPr lang="ko-KR" altLang="en-US" sz="2000" dirty="0" smtClean="0">
                <a:cs typeface="+mn-cs"/>
              </a:rPr>
              <a:t>기관들과의 분석결과 </a:t>
            </a:r>
            <a:r>
              <a:rPr lang="ko-KR" altLang="en-US" sz="2000" dirty="0">
                <a:cs typeface="+mn-cs"/>
              </a:rPr>
              <a:t>공유를 위한 체계 구현   </a:t>
            </a:r>
            <a:endParaRPr lang="en-US" altLang="ko-KR" sz="20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endParaRPr lang="ko-KR" altLang="en-US" sz="20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7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825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1.3 </a:t>
            </a:r>
            <a:r>
              <a:rPr lang="ko-KR" altLang="en-US" dirty="0"/>
              <a:t>연구 방법</a:t>
            </a:r>
            <a:r>
              <a:rPr lang="en-US" altLang="ko-KR" dirty="0"/>
              <a:t>/</a:t>
            </a:r>
            <a:r>
              <a:rPr lang="ko-KR" altLang="en-US" dirty="0"/>
              <a:t>절차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2000" dirty="0"/>
              <a:t> </a:t>
            </a:r>
            <a:r>
              <a:rPr lang="ko-KR" altLang="en-US" sz="2000" dirty="0" smtClean="0"/>
              <a:t>업무수행 </a:t>
            </a:r>
            <a:r>
              <a:rPr lang="ko-KR" altLang="en-US" sz="2000" dirty="0"/>
              <a:t>흐름도</a:t>
            </a:r>
            <a:endParaRPr lang="en-US" altLang="ko-KR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8</a:t>
            </a:fld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51520" y="1412776"/>
            <a:ext cx="8640960" cy="4861427"/>
            <a:chOff x="1403657" y="803599"/>
            <a:chExt cx="6123058" cy="5577730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BDA54733-8350-4672-BA8E-45B206D32CE1}"/>
                </a:ext>
              </a:extLst>
            </p:cNvPr>
            <p:cNvSpPr/>
            <p:nvPr/>
          </p:nvSpPr>
          <p:spPr>
            <a:xfrm>
              <a:off x="2123728" y="803599"/>
              <a:ext cx="1493280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GPS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좌표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D45A523A-5A52-4425-88EE-43D4BB9EEC33}"/>
                </a:ext>
              </a:extLst>
            </p:cNvPr>
            <p:cNvSpPr/>
            <p:nvPr/>
          </p:nvSpPr>
          <p:spPr>
            <a:xfrm>
              <a:off x="2123728" y="1187276"/>
              <a:ext cx="1493280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주소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A490F3FA-762E-4C12-AB5C-421DA868ED46}"/>
                </a:ext>
              </a:extLst>
            </p:cNvPr>
            <p:cNvSpPr/>
            <p:nvPr/>
          </p:nvSpPr>
          <p:spPr>
            <a:xfrm>
              <a:off x="2123728" y="1570953"/>
              <a:ext cx="1493280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폴리곤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(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반경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)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626A202B-AED9-4F00-9234-9D1424F0B622}"/>
                </a:ext>
              </a:extLst>
            </p:cNvPr>
            <p:cNvSpPr/>
            <p:nvPr/>
          </p:nvSpPr>
          <p:spPr>
            <a:xfrm>
              <a:off x="3949904" y="1159514"/>
              <a:ext cx="1333145" cy="323493"/>
            </a:xfrm>
            <a:prstGeom prst="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무선국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데이터 추출</a:t>
              </a:r>
            </a:p>
          </p:txBody>
        </p:sp>
        <p:cxnSp>
          <p:nvCxnSpPr>
            <p:cNvPr id="35" name="연결선: 꺾임 10">
              <a:extLst>
                <a:ext uri="{FF2B5EF4-FFF2-40B4-BE49-F238E27FC236}">
                  <a16:creationId xmlns="" xmlns:a16="http://schemas.microsoft.com/office/drawing/2014/main" id="{513E526D-584E-4763-ACC6-5743CE77EB6D}"/>
                </a:ext>
              </a:extLst>
            </p:cNvPr>
            <p:cNvCxnSpPr>
              <a:cxnSpLocks/>
              <a:stCxn id="31" idx="3"/>
              <a:endCxn id="34" idx="1"/>
            </p:cNvCxnSpPr>
            <p:nvPr/>
          </p:nvCxnSpPr>
          <p:spPr>
            <a:xfrm>
              <a:off x="3617008" y="936802"/>
              <a:ext cx="332896" cy="384459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연결선: 꺾임 12">
              <a:extLst>
                <a:ext uri="{FF2B5EF4-FFF2-40B4-BE49-F238E27FC236}">
                  <a16:creationId xmlns="" xmlns:a16="http://schemas.microsoft.com/office/drawing/2014/main" id="{16279BBD-C909-435C-8158-27D815848AAE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>
              <a:off x="3617008" y="1320479"/>
              <a:ext cx="332896" cy="78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연결선: 꺾임 14">
              <a:extLst>
                <a:ext uri="{FF2B5EF4-FFF2-40B4-BE49-F238E27FC236}">
                  <a16:creationId xmlns="" xmlns:a16="http://schemas.microsoft.com/office/drawing/2014/main" id="{E5803A8E-19A0-453C-8E4B-9C3B3176B398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 flipV="1">
              <a:off x="3617008" y="1321261"/>
              <a:ext cx="332896" cy="38289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8" name="원통형 21">
              <a:extLst>
                <a:ext uri="{FF2B5EF4-FFF2-40B4-BE49-F238E27FC236}">
                  <a16:creationId xmlns="" xmlns:a16="http://schemas.microsoft.com/office/drawing/2014/main" id="{1DD7B60B-6ACE-4755-B721-FCB17E0BB249}"/>
                </a:ext>
              </a:extLst>
            </p:cNvPr>
            <p:cNvSpPr/>
            <p:nvPr/>
          </p:nvSpPr>
          <p:spPr>
            <a:xfrm>
              <a:off x="5553837" y="1098546"/>
              <a:ext cx="1466443" cy="443865"/>
            </a:xfrm>
            <a:prstGeom prst="can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무선국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허가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DB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cxnSp>
          <p:nvCxnSpPr>
            <p:cNvPr id="39" name="연결선: 꺾임 23">
              <a:extLst>
                <a:ext uri="{FF2B5EF4-FFF2-40B4-BE49-F238E27FC236}">
                  <a16:creationId xmlns="" xmlns:a16="http://schemas.microsoft.com/office/drawing/2014/main" id="{CCD82776-2795-41D8-8509-AAF679BB6023}"/>
                </a:ext>
              </a:extLst>
            </p:cNvPr>
            <p:cNvCxnSpPr>
              <a:cxnSpLocks/>
              <a:stCxn id="38" idx="2"/>
              <a:endCxn id="34" idx="3"/>
            </p:cNvCxnSpPr>
            <p:nvPr/>
          </p:nvCxnSpPr>
          <p:spPr>
            <a:xfrm rot="10800000" flipV="1">
              <a:off x="5283049" y="1320479"/>
              <a:ext cx="270788" cy="78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B612DCEB-32D2-474F-BBEE-3E7E77072CEB}"/>
                </a:ext>
              </a:extLst>
            </p:cNvPr>
            <p:cNvSpPr/>
            <p:nvPr/>
          </p:nvSpPr>
          <p:spPr>
            <a:xfrm>
              <a:off x="3949904" y="2148735"/>
              <a:ext cx="1333145" cy="323493"/>
            </a:xfrm>
            <a:prstGeom prst="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무선국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데이터 추출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1FB24565-B394-4D95-8C8A-76AFA254E02B}"/>
                </a:ext>
              </a:extLst>
            </p:cNvPr>
            <p:cNvSpPr/>
            <p:nvPr/>
          </p:nvSpPr>
          <p:spPr>
            <a:xfrm>
              <a:off x="2123728" y="1992960"/>
              <a:ext cx="1493280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사업자별 필터링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E45D364D-AB03-45F0-855A-A8B117C4ADA9}"/>
                </a:ext>
              </a:extLst>
            </p:cNvPr>
            <p:cNvSpPr/>
            <p:nvPr/>
          </p:nvSpPr>
          <p:spPr>
            <a:xfrm>
              <a:off x="2123728" y="2376637"/>
              <a:ext cx="1493280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서비스 별 필터링</a:t>
              </a:r>
            </a:p>
          </p:txBody>
        </p:sp>
        <p:cxnSp>
          <p:nvCxnSpPr>
            <p:cNvPr id="43" name="연결선: 꺾임 33">
              <a:extLst>
                <a:ext uri="{FF2B5EF4-FFF2-40B4-BE49-F238E27FC236}">
                  <a16:creationId xmlns="" xmlns:a16="http://schemas.microsoft.com/office/drawing/2014/main" id="{1BD8A1D1-FB3B-4EA7-9399-AEBF794FF2E8}"/>
                </a:ext>
              </a:extLst>
            </p:cNvPr>
            <p:cNvCxnSpPr>
              <a:cxnSpLocks/>
              <a:stCxn id="41" idx="3"/>
              <a:endCxn id="40" idx="1"/>
            </p:cNvCxnSpPr>
            <p:nvPr/>
          </p:nvCxnSpPr>
          <p:spPr>
            <a:xfrm>
              <a:off x="3617008" y="2126163"/>
              <a:ext cx="332896" cy="184319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연결선: 꺾임 36">
              <a:extLst>
                <a:ext uri="{FF2B5EF4-FFF2-40B4-BE49-F238E27FC236}">
                  <a16:creationId xmlns="" xmlns:a16="http://schemas.microsoft.com/office/drawing/2014/main" id="{17AD4A0E-BCE3-4B85-843F-C648E0CF8C6A}"/>
                </a:ext>
              </a:extLst>
            </p:cNvPr>
            <p:cNvCxnSpPr>
              <a:cxnSpLocks/>
              <a:stCxn id="42" idx="3"/>
              <a:endCxn id="40" idx="1"/>
            </p:cNvCxnSpPr>
            <p:nvPr/>
          </p:nvCxnSpPr>
          <p:spPr>
            <a:xfrm flipV="1">
              <a:off x="3617008" y="2310482"/>
              <a:ext cx="332896" cy="19935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864833CF-C692-444A-BCAC-BE557AEA7D95}"/>
                </a:ext>
              </a:extLst>
            </p:cNvPr>
            <p:cNvSpPr/>
            <p:nvPr/>
          </p:nvSpPr>
          <p:spPr>
            <a:xfrm>
              <a:off x="5591083" y="1992960"/>
              <a:ext cx="1429188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기울기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/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방위각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9D0AD995-1516-4238-A47A-F8C797A328C2}"/>
                </a:ext>
              </a:extLst>
            </p:cNvPr>
            <p:cNvSpPr/>
            <p:nvPr/>
          </p:nvSpPr>
          <p:spPr>
            <a:xfrm>
              <a:off x="5591083" y="2376637"/>
              <a:ext cx="1429188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안테나 패턴정보</a:t>
              </a:r>
            </a:p>
          </p:txBody>
        </p:sp>
        <p:cxnSp>
          <p:nvCxnSpPr>
            <p:cNvPr id="47" name="연결선: 꺾임 43">
              <a:extLst>
                <a:ext uri="{FF2B5EF4-FFF2-40B4-BE49-F238E27FC236}">
                  <a16:creationId xmlns="" xmlns:a16="http://schemas.microsoft.com/office/drawing/2014/main" id="{A128024F-9249-4FA4-B7D9-3D06577F37F9}"/>
                </a:ext>
              </a:extLst>
            </p:cNvPr>
            <p:cNvCxnSpPr>
              <a:cxnSpLocks/>
              <a:stCxn id="45" idx="1"/>
              <a:endCxn id="40" idx="3"/>
            </p:cNvCxnSpPr>
            <p:nvPr/>
          </p:nvCxnSpPr>
          <p:spPr>
            <a:xfrm rot="10800000" flipV="1">
              <a:off x="5283049" y="2126163"/>
              <a:ext cx="308034" cy="184319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연결선: 꺾임 46">
              <a:extLst>
                <a:ext uri="{FF2B5EF4-FFF2-40B4-BE49-F238E27FC236}">
                  <a16:creationId xmlns="" xmlns:a16="http://schemas.microsoft.com/office/drawing/2014/main" id="{23F4F150-3C25-42C7-80CB-AA3E6542B620}"/>
                </a:ext>
              </a:extLst>
            </p:cNvPr>
            <p:cNvCxnSpPr>
              <a:cxnSpLocks/>
              <a:stCxn id="46" idx="1"/>
              <a:endCxn id="40" idx="3"/>
            </p:cNvCxnSpPr>
            <p:nvPr/>
          </p:nvCxnSpPr>
          <p:spPr>
            <a:xfrm rot="10800000">
              <a:off x="5283049" y="2310482"/>
              <a:ext cx="308034" cy="19935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083B778D-DE10-4A12-A4E9-CC30BA76692C}"/>
                </a:ext>
              </a:extLst>
            </p:cNvPr>
            <p:cNvSpPr/>
            <p:nvPr/>
          </p:nvSpPr>
          <p:spPr>
            <a:xfrm>
              <a:off x="3949904" y="2931866"/>
              <a:ext cx="1333145" cy="323493"/>
            </a:xfrm>
            <a:prstGeom prst="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무선국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접속 구분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27B63B08-D1FA-4E79-AAD2-D1E79160D431}"/>
                </a:ext>
              </a:extLst>
            </p:cNvPr>
            <p:cNvSpPr/>
            <p:nvPr/>
          </p:nvSpPr>
          <p:spPr>
            <a:xfrm>
              <a:off x="5591083" y="2761417"/>
              <a:ext cx="1429188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 기지국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2362C8C6-19BD-48CB-BDC1-EBF30072D202}"/>
                </a:ext>
              </a:extLst>
            </p:cNvPr>
            <p:cNvSpPr/>
            <p:nvPr/>
          </p:nvSpPr>
          <p:spPr>
            <a:xfrm>
              <a:off x="5591083" y="3145094"/>
              <a:ext cx="1429188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비접속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기지국</a:t>
              </a:r>
            </a:p>
          </p:txBody>
        </p:sp>
        <p:cxnSp>
          <p:nvCxnSpPr>
            <p:cNvPr id="52" name="연결선: 꺾임 56">
              <a:extLst>
                <a:ext uri="{FF2B5EF4-FFF2-40B4-BE49-F238E27FC236}">
                  <a16:creationId xmlns="" xmlns:a16="http://schemas.microsoft.com/office/drawing/2014/main" id="{8D031A36-4144-4714-BBA5-9DA1A54FA189}"/>
                </a:ext>
              </a:extLst>
            </p:cNvPr>
            <p:cNvCxnSpPr>
              <a:cxnSpLocks/>
              <a:stCxn id="50" idx="1"/>
              <a:endCxn id="49" idx="3"/>
            </p:cNvCxnSpPr>
            <p:nvPr/>
          </p:nvCxnSpPr>
          <p:spPr>
            <a:xfrm rot="10800000" flipV="1">
              <a:off x="5283049" y="2894620"/>
              <a:ext cx="308034" cy="198993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연결선: 꺾임 57">
              <a:extLst>
                <a:ext uri="{FF2B5EF4-FFF2-40B4-BE49-F238E27FC236}">
                  <a16:creationId xmlns="" xmlns:a16="http://schemas.microsoft.com/office/drawing/2014/main" id="{E860A307-1F05-4815-9FA8-576367AEB2C9}"/>
                </a:ext>
              </a:extLst>
            </p:cNvPr>
            <p:cNvCxnSpPr>
              <a:cxnSpLocks/>
              <a:stCxn id="51" idx="1"/>
              <a:endCxn id="49" idx="3"/>
            </p:cNvCxnSpPr>
            <p:nvPr/>
          </p:nvCxnSpPr>
          <p:spPr>
            <a:xfrm rot="10800000">
              <a:off x="5283049" y="3093614"/>
              <a:ext cx="308034" cy="18468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CB9DC7D5-769B-456E-BD1F-4121F0DE913B}"/>
                </a:ext>
              </a:extLst>
            </p:cNvPr>
            <p:cNvSpPr/>
            <p:nvPr/>
          </p:nvSpPr>
          <p:spPr>
            <a:xfrm>
              <a:off x="2585102" y="2931865"/>
              <a:ext cx="1031906" cy="323492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사용자 작업</a:t>
              </a:r>
            </a:p>
          </p:txBody>
        </p:sp>
        <p:cxnSp>
          <p:nvCxnSpPr>
            <p:cNvPr id="55" name="연결선: 꺾임 62">
              <a:extLst>
                <a:ext uri="{FF2B5EF4-FFF2-40B4-BE49-F238E27FC236}">
                  <a16:creationId xmlns="" xmlns:a16="http://schemas.microsoft.com/office/drawing/2014/main" id="{6B66C14C-D0F5-4F8E-B363-012C23F66E32}"/>
                </a:ext>
              </a:extLst>
            </p:cNvPr>
            <p:cNvCxnSpPr>
              <a:cxnSpLocks/>
              <a:stCxn id="54" idx="3"/>
              <a:endCxn id="49" idx="1"/>
            </p:cNvCxnSpPr>
            <p:nvPr/>
          </p:nvCxnSpPr>
          <p:spPr>
            <a:xfrm>
              <a:off x="3617009" y="3093612"/>
              <a:ext cx="332896" cy="1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직사각형 55">
              <a:extLst>
                <a:ext uri="{FF2B5EF4-FFF2-40B4-BE49-F238E27FC236}">
                  <a16:creationId xmlns="" xmlns:a16="http://schemas.microsoft.com/office/drawing/2014/main" id="{011D6C89-23FC-4426-8042-32EED97C9B2B}"/>
                </a:ext>
              </a:extLst>
            </p:cNvPr>
            <p:cNvSpPr/>
            <p:nvPr/>
          </p:nvSpPr>
          <p:spPr>
            <a:xfrm>
              <a:off x="3798282" y="3714970"/>
              <a:ext cx="1636388" cy="405174"/>
            </a:xfrm>
            <a:prstGeom prst="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무선국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분석 목록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="" xmlns:a16="http://schemas.microsoft.com/office/drawing/2014/main" id="{B48232ED-62AD-4DF0-9CE2-8B755DB4F089}"/>
                </a:ext>
              </a:extLst>
            </p:cNvPr>
            <p:cNvSpPr/>
            <p:nvPr/>
          </p:nvSpPr>
          <p:spPr>
            <a:xfrm>
              <a:off x="2585104" y="4146787"/>
              <a:ext cx="1031906" cy="323492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XML File(.EWX)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B27DCFF9-6254-4D45-BB83-0CC472C1B061}"/>
                </a:ext>
              </a:extLst>
            </p:cNvPr>
            <p:cNvSpPr/>
            <p:nvPr/>
          </p:nvSpPr>
          <p:spPr>
            <a:xfrm>
              <a:off x="3937482" y="4498096"/>
              <a:ext cx="1333145" cy="323492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HTZ API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cxnSp>
          <p:nvCxnSpPr>
            <p:cNvPr id="59" name="연결선: 꺾임 73">
              <a:extLst>
                <a:ext uri="{FF2B5EF4-FFF2-40B4-BE49-F238E27FC236}">
                  <a16:creationId xmlns="" xmlns:a16="http://schemas.microsoft.com/office/drawing/2014/main" id="{98459565-8176-42BC-9CF2-36550E9DFB96}"/>
                </a:ext>
              </a:extLst>
            </p:cNvPr>
            <p:cNvCxnSpPr>
              <a:stCxn id="56" idx="1"/>
              <a:endCxn id="57" idx="0"/>
            </p:cNvCxnSpPr>
            <p:nvPr/>
          </p:nvCxnSpPr>
          <p:spPr>
            <a:xfrm rot="10800000" flipV="1">
              <a:off x="3101058" y="3917557"/>
              <a:ext cx="697225" cy="229229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연결선: 꺾임 75">
              <a:extLst>
                <a:ext uri="{FF2B5EF4-FFF2-40B4-BE49-F238E27FC236}">
                  <a16:creationId xmlns="" xmlns:a16="http://schemas.microsoft.com/office/drawing/2014/main" id="{F43777D1-2D4F-4491-B461-C82DF789097A}"/>
                </a:ext>
              </a:extLst>
            </p:cNvPr>
            <p:cNvCxnSpPr>
              <a:cxnSpLocks/>
              <a:stCxn id="57" idx="2"/>
              <a:endCxn id="58" idx="1"/>
            </p:cNvCxnSpPr>
            <p:nvPr/>
          </p:nvCxnSpPr>
          <p:spPr>
            <a:xfrm rot="16200000" flipH="1">
              <a:off x="3433105" y="4146848"/>
              <a:ext cx="172330" cy="83642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515926C7-1FC0-4C3A-92E0-88B0AC96118E}"/>
                </a:ext>
              </a:extLst>
            </p:cNvPr>
            <p:cNvSpPr/>
            <p:nvPr/>
          </p:nvSpPr>
          <p:spPr>
            <a:xfrm>
              <a:off x="3179538" y="5281211"/>
              <a:ext cx="1489750" cy="323493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/</a:t>
              </a:r>
              <a:r>
                <a:rPr kumimoji="0" lang="ko-KR" alt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비접속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Best Server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분석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843CF743-B5CE-47AD-9413-5F4316C6448A}"/>
                </a:ext>
              </a:extLst>
            </p:cNvPr>
            <p:cNvSpPr/>
            <p:nvPr/>
          </p:nvSpPr>
          <p:spPr>
            <a:xfrm>
              <a:off x="1403657" y="5281211"/>
              <a:ext cx="1638119" cy="323492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/</a:t>
              </a: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비접속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커버리지 분석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="" xmlns:a16="http://schemas.microsoft.com/office/drawing/2014/main" id="{25980D19-9971-4095-8D83-ACB154597F8D}"/>
                </a:ext>
              </a:extLst>
            </p:cNvPr>
            <p:cNvSpPr/>
            <p:nvPr/>
          </p:nvSpPr>
          <p:spPr>
            <a:xfrm>
              <a:off x="4764857" y="5286801"/>
              <a:ext cx="1333145" cy="323493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 기지국 중첩 분석</a:t>
              </a:r>
            </a:p>
          </p:txBody>
        </p:sp>
        <p:cxnSp>
          <p:nvCxnSpPr>
            <p:cNvPr id="64" name="연결선: 꺾임 84">
              <a:extLst>
                <a:ext uri="{FF2B5EF4-FFF2-40B4-BE49-F238E27FC236}">
                  <a16:creationId xmlns="" xmlns:a16="http://schemas.microsoft.com/office/drawing/2014/main" id="{77289DC7-4B62-4AF0-8574-DD0A4B06B760}"/>
                </a:ext>
              </a:extLst>
            </p:cNvPr>
            <p:cNvCxnSpPr>
              <a:cxnSpLocks/>
              <a:stCxn id="58" idx="2"/>
              <a:endCxn id="62" idx="0"/>
            </p:cNvCxnSpPr>
            <p:nvPr/>
          </p:nvCxnSpPr>
          <p:spPr>
            <a:xfrm rot="5400000">
              <a:off x="3204466" y="3860730"/>
              <a:ext cx="417839" cy="2381338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연결선: 꺾임 86">
              <a:extLst>
                <a:ext uri="{FF2B5EF4-FFF2-40B4-BE49-F238E27FC236}">
                  <a16:creationId xmlns="" xmlns:a16="http://schemas.microsoft.com/office/drawing/2014/main" id="{D86645ED-7260-49DE-8AF9-D712146EC2D0}"/>
                </a:ext>
              </a:extLst>
            </p:cNvPr>
            <p:cNvCxnSpPr>
              <a:cxnSpLocks/>
              <a:stCxn id="58" idx="2"/>
              <a:endCxn id="61" idx="0"/>
            </p:cNvCxnSpPr>
            <p:nvPr/>
          </p:nvCxnSpPr>
          <p:spPr>
            <a:xfrm rot="5400000">
              <a:off x="4034423" y="4711579"/>
              <a:ext cx="459623" cy="679641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연결선: 꺾임 88">
              <a:extLst>
                <a:ext uri="{FF2B5EF4-FFF2-40B4-BE49-F238E27FC236}">
                  <a16:creationId xmlns="" xmlns:a16="http://schemas.microsoft.com/office/drawing/2014/main" id="{3F446862-B355-427E-9986-877F3CBC3251}"/>
                </a:ext>
              </a:extLst>
            </p:cNvPr>
            <p:cNvCxnSpPr>
              <a:cxnSpLocks/>
              <a:stCxn id="58" idx="2"/>
              <a:endCxn id="63" idx="0"/>
            </p:cNvCxnSpPr>
            <p:nvPr/>
          </p:nvCxnSpPr>
          <p:spPr>
            <a:xfrm rot="16200000" flipH="1">
              <a:off x="4785136" y="4640506"/>
              <a:ext cx="465212" cy="827376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연결선: 꺾임 90">
              <a:extLst>
                <a:ext uri="{FF2B5EF4-FFF2-40B4-BE49-F238E27FC236}">
                  <a16:creationId xmlns="" xmlns:a16="http://schemas.microsoft.com/office/drawing/2014/main" id="{2E2EE7E1-6A6B-4C26-8E20-4F4560216ED5}"/>
                </a:ext>
              </a:extLst>
            </p:cNvPr>
            <p:cNvCxnSpPr>
              <a:stCxn id="34" idx="2"/>
              <a:endCxn id="40" idx="0"/>
            </p:cNvCxnSpPr>
            <p:nvPr/>
          </p:nvCxnSpPr>
          <p:spPr>
            <a:xfrm rot="5400000">
              <a:off x="4283613" y="1818657"/>
              <a:ext cx="665728" cy="8999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연결선: 꺾임 91">
              <a:extLst>
                <a:ext uri="{FF2B5EF4-FFF2-40B4-BE49-F238E27FC236}">
                  <a16:creationId xmlns="" xmlns:a16="http://schemas.microsoft.com/office/drawing/2014/main" id="{98A57829-2BF8-4DB2-80DC-C1850DAEB298}"/>
                </a:ext>
              </a:extLst>
            </p:cNvPr>
            <p:cNvCxnSpPr>
              <a:cxnSpLocks/>
              <a:stCxn id="40" idx="2"/>
              <a:endCxn id="49" idx="0"/>
            </p:cNvCxnSpPr>
            <p:nvPr/>
          </p:nvCxnSpPr>
          <p:spPr>
            <a:xfrm rot="5400000">
              <a:off x="4386658" y="2704832"/>
              <a:ext cx="459639" cy="8999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연결선: 꺾임 94">
              <a:extLst>
                <a:ext uri="{FF2B5EF4-FFF2-40B4-BE49-F238E27FC236}">
                  <a16:creationId xmlns="" xmlns:a16="http://schemas.microsoft.com/office/drawing/2014/main" id="{6E903FA9-2EB2-4C0C-B83A-83EAC401DBFC}"/>
                </a:ext>
              </a:extLst>
            </p:cNvPr>
            <p:cNvCxnSpPr>
              <a:cxnSpLocks/>
              <a:stCxn id="49" idx="2"/>
              <a:endCxn id="56" idx="0"/>
            </p:cNvCxnSpPr>
            <p:nvPr/>
          </p:nvCxnSpPr>
          <p:spPr>
            <a:xfrm rot="5400000">
              <a:off x="4386672" y="3485164"/>
              <a:ext cx="459611" cy="1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CEA10627-AFEB-4250-B38E-E1F5D66292DA}"/>
                </a:ext>
              </a:extLst>
            </p:cNvPr>
            <p:cNvSpPr/>
            <p:nvPr/>
          </p:nvSpPr>
          <p:spPr>
            <a:xfrm>
              <a:off x="3041768" y="6057837"/>
              <a:ext cx="2235261" cy="32349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Google Earth 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KML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file Image 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TIFF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file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cxnSp>
          <p:nvCxnSpPr>
            <p:cNvPr id="71" name="연결선: 꺾임 103">
              <a:extLst>
                <a:ext uri="{FF2B5EF4-FFF2-40B4-BE49-F238E27FC236}">
                  <a16:creationId xmlns="" xmlns:a16="http://schemas.microsoft.com/office/drawing/2014/main" id="{A9982079-CA26-4273-8176-E5509E61CC4B}"/>
                </a:ext>
              </a:extLst>
            </p:cNvPr>
            <p:cNvCxnSpPr>
              <a:cxnSpLocks/>
              <a:stCxn id="61" idx="2"/>
              <a:endCxn id="70" idx="0"/>
            </p:cNvCxnSpPr>
            <p:nvPr/>
          </p:nvCxnSpPr>
          <p:spPr>
            <a:xfrm rot="16200000" flipH="1">
              <a:off x="3815340" y="5713776"/>
              <a:ext cx="453133" cy="234986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연결선: 꺾임 105">
              <a:extLst>
                <a:ext uri="{FF2B5EF4-FFF2-40B4-BE49-F238E27FC236}">
                  <a16:creationId xmlns="" xmlns:a16="http://schemas.microsoft.com/office/drawing/2014/main" id="{4A68CE36-2A63-4C95-97BF-BFBE2936EEFD}"/>
                </a:ext>
              </a:extLst>
            </p:cNvPr>
            <p:cNvCxnSpPr>
              <a:cxnSpLocks/>
              <a:stCxn id="62" idx="2"/>
              <a:endCxn id="70" idx="0"/>
            </p:cNvCxnSpPr>
            <p:nvPr/>
          </p:nvCxnSpPr>
          <p:spPr>
            <a:xfrm rot="16200000" flipH="1">
              <a:off x="2985088" y="4862928"/>
              <a:ext cx="411940" cy="1936682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연결선: 꺾임 107">
              <a:extLst>
                <a:ext uri="{FF2B5EF4-FFF2-40B4-BE49-F238E27FC236}">
                  <a16:creationId xmlns="" xmlns:a16="http://schemas.microsoft.com/office/drawing/2014/main" id="{80CD049C-4FFA-444A-9326-3F7F545A4B6C}"/>
                </a:ext>
              </a:extLst>
            </p:cNvPr>
            <p:cNvCxnSpPr>
              <a:cxnSpLocks/>
              <a:stCxn id="63" idx="2"/>
              <a:endCxn id="70" idx="0"/>
            </p:cNvCxnSpPr>
            <p:nvPr/>
          </p:nvCxnSpPr>
          <p:spPr>
            <a:xfrm rot="5400000">
              <a:off x="4571643" y="5198049"/>
              <a:ext cx="447543" cy="1272031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B3400266-EB0E-45F5-ABA0-F93DD0EA64EB}"/>
                </a:ext>
              </a:extLst>
            </p:cNvPr>
            <p:cNvSpPr/>
            <p:nvPr/>
          </p:nvSpPr>
          <p:spPr>
            <a:xfrm>
              <a:off x="5505055" y="6055522"/>
              <a:ext cx="1659241" cy="323492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Google Earth etc.</a:t>
              </a:r>
            </a:p>
          </p:txBody>
        </p:sp>
        <p:cxnSp>
          <p:nvCxnSpPr>
            <p:cNvPr id="75" name="연결선: 꺾임 115">
              <a:extLst>
                <a:ext uri="{FF2B5EF4-FFF2-40B4-BE49-F238E27FC236}">
                  <a16:creationId xmlns="" xmlns:a16="http://schemas.microsoft.com/office/drawing/2014/main" id="{A12E790A-6D42-48C4-8A16-64D587C0BFB2}"/>
                </a:ext>
              </a:extLst>
            </p:cNvPr>
            <p:cNvCxnSpPr>
              <a:cxnSpLocks/>
              <a:stCxn id="70" idx="3"/>
              <a:endCxn id="74" idx="1"/>
            </p:cNvCxnSpPr>
            <p:nvPr/>
          </p:nvCxnSpPr>
          <p:spPr>
            <a:xfrm flipV="1">
              <a:off x="5287394" y="6217268"/>
              <a:ext cx="207296" cy="231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1D810AB0-8143-4197-8A27-E62729976581}"/>
                </a:ext>
              </a:extLst>
            </p:cNvPr>
            <p:cNvSpPr/>
            <p:nvPr/>
          </p:nvSpPr>
          <p:spPr>
            <a:xfrm>
              <a:off x="6193570" y="5286800"/>
              <a:ext cx="1333145" cy="323492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수색지역 선정 분석</a:t>
              </a:r>
            </a:p>
          </p:txBody>
        </p:sp>
        <p:cxnSp>
          <p:nvCxnSpPr>
            <p:cNvPr id="77" name="연결선: 꺾임 85">
              <a:extLst>
                <a:ext uri="{FF2B5EF4-FFF2-40B4-BE49-F238E27FC236}">
                  <a16:creationId xmlns="" xmlns:a16="http://schemas.microsoft.com/office/drawing/2014/main" id="{C92E9C84-E5B1-4BD3-B515-66E5A9A711AE}"/>
                </a:ext>
              </a:extLst>
            </p:cNvPr>
            <p:cNvCxnSpPr>
              <a:cxnSpLocks/>
              <a:stCxn id="58" idx="2"/>
              <a:endCxn id="76" idx="0"/>
            </p:cNvCxnSpPr>
            <p:nvPr/>
          </p:nvCxnSpPr>
          <p:spPr>
            <a:xfrm rot="16200000" flipH="1">
              <a:off x="5520639" y="3926150"/>
              <a:ext cx="422920" cy="225608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연결선: 꺾임 87">
              <a:extLst>
                <a:ext uri="{FF2B5EF4-FFF2-40B4-BE49-F238E27FC236}">
                  <a16:creationId xmlns="" xmlns:a16="http://schemas.microsoft.com/office/drawing/2014/main" id="{AC4808B6-4B35-42A7-B537-FEAA03199728}"/>
                </a:ext>
              </a:extLst>
            </p:cNvPr>
            <p:cNvCxnSpPr>
              <a:cxnSpLocks/>
              <a:stCxn id="76" idx="2"/>
              <a:endCxn id="70" idx="0"/>
            </p:cNvCxnSpPr>
            <p:nvPr/>
          </p:nvCxnSpPr>
          <p:spPr>
            <a:xfrm rot="5400000">
              <a:off x="5306342" y="4483693"/>
              <a:ext cx="406859" cy="270074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16783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7194" y="2718784"/>
            <a:ext cx="7351232" cy="2812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2.1 </a:t>
            </a:r>
            <a:r>
              <a:rPr lang="ko-KR" altLang="en-US" dirty="0" err="1"/>
              <a:t>무선국</a:t>
            </a:r>
            <a:r>
              <a:rPr lang="ko-KR" altLang="en-US" dirty="0"/>
              <a:t> 분석목록 작성</a:t>
            </a:r>
            <a:r>
              <a:rPr lang="en-US" altLang="ko-KR" sz="1800" dirty="0"/>
              <a:t>(DB</a:t>
            </a:r>
            <a:r>
              <a:rPr lang="ko-KR" altLang="en-US" sz="1800" dirty="0"/>
              <a:t>연동</a:t>
            </a:r>
            <a:r>
              <a:rPr lang="en-US" altLang="ko-KR" sz="1800" dirty="0"/>
              <a:t>, GUI</a:t>
            </a:r>
            <a:r>
              <a:rPr lang="ko-KR" altLang="en-US" sz="1800" dirty="0"/>
              <a:t>개발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dirty="0"/>
              <a:t>2.2 </a:t>
            </a:r>
            <a:r>
              <a:rPr lang="ko-KR" altLang="en-US" dirty="0"/>
              <a:t>수색지역 분석</a:t>
            </a:r>
            <a:r>
              <a:rPr lang="en-US" altLang="ko-KR" sz="1800" dirty="0"/>
              <a:t>(</a:t>
            </a:r>
            <a:r>
              <a:rPr lang="ko-KR" altLang="en-US" sz="1800" dirty="0"/>
              <a:t>전파분석기능 </a:t>
            </a:r>
            <a:r>
              <a:rPr lang="en-US" altLang="ko-KR" sz="1800" dirty="0"/>
              <a:t>S/W</a:t>
            </a:r>
            <a:r>
              <a:rPr lang="ko-KR" altLang="en-US" sz="1800" dirty="0"/>
              <a:t>개선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dirty="0"/>
              <a:t>2.3 </a:t>
            </a:r>
            <a:r>
              <a:rPr lang="ko-KR" altLang="en-US" dirty="0"/>
              <a:t>수색지역 가시화</a:t>
            </a:r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1357020" y="616399"/>
            <a:ext cx="6455340" cy="528637"/>
          </a:xfrm>
        </p:spPr>
        <p:txBody>
          <a:bodyPr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추진현황 및 이슈</a:t>
            </a:r>
          </a:p>
        </p:txBody>
      </p:sp>
    </p:spTree>
    <p:extLst>
      <p:ext uri="{BB962C8B-B14F-4D97-AF65-F5344CB8AC3E}">
        <p14:creationId xmlns:p14="http://schemas.microsoft.com/office/powerpoint/2010/main" val="2618726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Arial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R="0" algn="ctr" defTabSz="914400" rtl="0" eaLnBrk="1" fontAlgn="base" latinLnBrk="1" hangingPunct="1">
          <a:lnSpc>
            <a:spcPct val="15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sz="1400" b="1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2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바른돋움OTFPro 3"/>
        <a:ea typeface="바른돋움OTFPro 3"/>
        <a:cs typeface=""/>
      </a:majorFont>
      <a:minorFont>
        <a:latin typeface="바른돋움OTFPro 2"/>
        <a:ea typeface="바른돋움OTFPro 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rtlCol="0" anchor="ctr"/>
      <a:lstStyle>
        <a:defPPr algn="ctr">
          <a:defRPr sz="1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olvit_131011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나눔바른고딕OTF"/>
        <a:ea typeface="나눔바른고딕OTF"/>
        <a:cs typeface=""/>
      </a:majorFont>
      <a:minorFont>
        <a:latin typeface="나눔바른고딕OTF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lIns="36000" tIns="36000" rIns="36000" bIns="36000" rtlCol="0" anchor="ctr"/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mage_131223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나눔바른고딕OTF"/>
        <a:ea typeface="나눔바른고딕OTF"/>
        <a:cs typeface=""/>
      </a:majorFont>
      <a:minorFont>
        <a:latin typeface="나눔바른고딕OTF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lIns="36000" tIns="36000" rIns="36000" bIns="36000" rtlCol="0" anchor="ctr"/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13361</TotalTime>
  <Words>2206</Words>
  <Application>Microsoft Office PowerPoint</Application>
  <PresentationFormat>화면 슬라이드 쇼(4:3)</PresentationFormat>
  <Paragraphs>545</Paragraphs>
  <Slides>35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6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기본 디자인</vt:lpstr>
      <vt:lpstr>1_2</vt:lpstr>
      <vt:lpstr>solvit_131011</vt:lpstr>
      <vt:lpstr>디자인 사용자 지정</vt:lpstr>
      <vt:lpstr>1_디자인 사용자 지정</vt:lpstr>
      <vt:lpstr>image_131223</vt:lpstr>
      <vt:lpstr>포장기 셸 개체</vt:lpstr>
      <vt:lpstr>전파데이터를 활용한 산악구조  수색방안 연구</vt:lpstr>
      <vt:lpstr>일반 사항</vt:lpstr>
      <vt:lpstr>수행 업체</vt:lpstr>
      <vt:lpstr>과제 목차</vt:lpstr>
      <vt:lpstr>1. 연구목적 및 방법</vt:lpstr>
      <vt:lpstr>1.1 연구 개요</vt:lpstr>
      <vt:lpstr>1.2 연구 목적/방법</vt:lpstr>
      <vt:lpstr>1.3 연구 방법/절차</vt:lpstr>
      <vt:lpstr>2. 추진현황 및 이슈</vt:lpstr>
      <vt:lpstr>2.1 무선국 분석목록 작성</vt:lpstr>
      <vt:lpstr>2.2 수색지역 분석</vt:lpstr>
      <vt:lpstr>2.3 수색지역 가시화</vt:lpstr>
      <vt:lpstr>3. 연구수행내용 및 중간결과(시연)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3.2 수색지역 분석</vt:lpstr>
      <vt:lpstr>3.2 수색지역 분석</vt:lpstr>
      <vt:lpstr>3.2 수색지역 분석</vt:lpstr>
      <vt:lpstr>3.2 수색지역 분석</vt:lpstr>
      <vt:lpstr>3.2 수색지역 분석</vt:lpstr>
      <vt:lpstr>3.2 수색지역 분석</vt:lpstr>
      <vt:lpstr>3.2 수색지역 분석</vt:lpstr>
      <vt:lpstr>3.2 수색지역 분석</vt:lpstr>
      <vt:lpstr>3.2 수색지역 분석</vt:lpstr>
      <vt:lpstr>3.3 수색지역 가시화</vt:lpstr>
      <vt:lpstr>4. 건의 사항 및 Q&amp;A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이동현</dc:creator>
  <cp:lastModifiedBy>Windows User</cp:lastModifiedBy>
  <cp:revision>727</cp:revision>
  <cp:lastPrinted>2020-09-08T02:36:43Z</cp:lastPrinted>
  <dcterms:created xsi:type="dcterms:W3CDTF">2015-07-25T11:18:39Z</dcterms:created>
  <dcterms:modified xsi:type="dcterms:W3CDTF">2020-09-11T06:16:48Z</dcterms:modified>
</cp:coreProperties>
</file>